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55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56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63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64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65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66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67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68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69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70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71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72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73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74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75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76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77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78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79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80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81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82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83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84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85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86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87.xml" ContentType="application/vnd.openxmlformats-officedocument.presentationml.notesSlide+xml"/>
  <Override PartName="/ppt/theme/themeOverride59.xml" ContentType="application/vnd.openxmlformats-officedocument.themeOverride+xml"/>
  <Override PartName="/ppt/notesSlides/notesSlide88.xml" ContentType="application/vnd.openxmlformats-officedocument.presentationml.notesSlide+xml"/>
  <Override PartName="/ppt/theme/themeOverride60.xml" ContentType="application/vnd.openxmlformats-officedocument.themeOverride+xml"/>
  <Override PartName="/ppt/notesSlides/notesSlide89.xml" ContentType="application/vnd.openxmlformats-officedocument.presentationml.notesSlide+xml"/>
  <Override PartName="/ppt/theme/themeOverride61.xml" ContentType="application/vnd.openxmlformats-officedocument.themeOverride+xml"/>
  <Override PartName="/ppt/notesSlides/notesSlide90.xml" ContentType="application/vnd.openxmlformats-officedocument.presentationml.notesSlide+xml"/>
  <Override PartName="/ppt/theme/themeOverride62.xml" ContentType="application/vnd.openxmlformats-officedocument.themeOverride+xml"/>
  <Override PartName="/ppt/notesSlides/notesSlide91.xml" ContentType="application/vnd.openxmlformats-officedocument.presentationml.notesSlide+xml"/>
  <Override PartName="/ppt/theme/themeOverride63.xml" ContentType="application/vnd.openxmlformats-officedocument.themeOverride+xml"/>
  <Override PartName="/ppt/notesSlides/notesSlide92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93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94.xml" ContentType="application/vnd.openxmlformats-officedocument.presentationml.notesSlide+xml"/>
  <Override PartName="/ppt/theme/themeOverride66.xml" ContentType="application/vnd.openxmlformats-officedocument.themeOverride+xml"/>
  <Override PartName="/ppt/notesSlides/notesSlide95.xml" ContentType="application/vnd.openxmlformats-officedocument.presentationml.notesSlide+xml"/>
  <Override PartName="/ppt/theme/themeOverride67.xml" ContentType="application/vnd.openxmlformats-officedocument.themeOverride+xml"/>
  <Override PartName="/ppt/notesSlides/notesSlide96.xml" ContentType="application/vnd.openxmlformats-officedocument.presentationml.notesSlide+xml"/>
  <Override PartName="/ppt/theme/themeOverride68.xml" ContentType="application/vnd.openxmlformats-officedocument.themeOverride+xml"/>
  <Override PartName="/ppt/notesSlides/notesSlide97.xml" ContentType="application/vnd.openxmlformats-officedocument.presentationml.notesSlide+xml"/>
  <Override PartName="/ppt/theme/themeOverride69.xml" ContentType="application/vnd.openxmlformats-officedocument.themeOverride+xml"/>
  <Override PartName="/ppt/notesSlides/notesSlide98.xml" ContentType="application/vnd.openxmlformats-officedocument.presentationml.notesSlide+xml"/>
  <Override PartName="/ppt/theme/themeOverride70.xml" ContentType="application/vnd.openxmlformats-officedocument.themeOverride+xml"/>
  <Override PartName="/ppt/notesSlides/notesSlide99.xml" ContentType="application/vnd.openxmlformats-officedocument.presentationml.notesSlide+xml"/>
  <Override PartName="/ppt/theme/themeOverride71.xml" ContentType="application/vnd.openxmlformats-officedocument.themeOverride+xml"/>
  <Override PartName="/ppt/notesSlides/notesSlide100.xml" ContentType="application/vnd.openxmlformats-officedocument.presentationml.notesSlide+xml"/>
  <Override PartName="/ppt/theme/themeOverride72.xml" ContentType="application/vnd.openxmlformats-officedocument.themeOverride+xml"/>
  <Override PartName="/ppt/notesSlides/notesSlide101.xml" ContentType="application/vnd.openxmlformats-officedocument.presentationml.notesSlide+xml"/>
  <Override PartName="/ppt/theme/themeOverride73.xml" ContentType="application/vnd.openxmlformats-officedocument.themeOverride+xml"/>
  <Override PartName="/ppt/notesSlides/notesSlide102.xml" ContentType="application/vnd.openxmlformats-officedocument.presentationml.notesSlide+xml"/>
  <Override PartName="/ppt/theme/themeOverride74.xml" ContentType="application/vnd.openxmlformats-officedocument.themeOverride+xml"/>
  <Override PartName="/ppt/notesSlides/notesSlide103.xml" ContentType="application/vnd.openxmlformats-officedocument.presentationml.notesSlide+xml"/>
  <Override PartName="/ppt/theme/themeOverride75.xml" ContentType="application/vnd.openxmlformats-officedocument.themeOverride+xml"/>
  <Override PartName="/ppt/notesSlides/notesSlide104.xml" ContentType="application/vnd.openxmlformats-officedocument.presentationml.notesSlide+xml"/>
  <Override PartName="/ppt/theme/themeOverride76.xml" ContentType="application/vnd.openxmlformats-officedocument.themeOverride+xml"/>
  <Override PartName="/ppt/notesSlides/notesSlide105.xml" ContentType="application/vnd.openxmlformats-officedocument.presentationml.notesSlide+xml"/>
  <Override PartName="/ppt/theme/themeOverride77.xml" ContentType="application/vnd.openxmlformats-officedocument.themeOverride+xml"/>
  <Override PartName="/ppt/notesSlides/notesSlide106.xml" ContentType="application/vnd.openxmlformats-officedocument.presentationml.notesSlide+xml"/>
  <Override PartName="/ppt/theme/themeOverride78.xml" ContentType="application/vnd.openxmlformats-officedocument.themeOverride+xml"/>
  <Override PartName="/ppt/notesSlides/notesSlide107.xml" ContentType="application/vnd.openxmlformats-officedocument.presentationml.notesSlide+xml"/>
  <Override PartName="/ppt/theme/themeOverride79.xml" ContentType="application/vnd.openxmlformats-officedocument.themeOverride+xml"/>
  <Override PartName="/ppt/notesSlides/notesSlide108.xml" ContentType="application/vnd.openxmlformats-officedocument.presentationml.notesSlide+xml"/>
  <Override PartName="/ppt/theme/themeOverride80.xml" ContentType="application/vnd.openxmlformats-officedocument.themeOverr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13"/>
  </p:notesMasterIdLst>
  <p:sldIdLst>
    <p:sldId id="258" r:id="rId2"/>
    <p:sldId id="256" r:id="rId3"/>
    <p:sldId id="259" r:id="rId4"/>
    <p:sldId id="439" r:id="rId5"/>
    <p:sldId id="437" r:id="rId6"/>
    <p:sldId id="441" r:id="rId7"/>
    <p:sldId id="442" r:id="rId8"/>
    <p:sldId id="440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521" r:id="rId29"/>
    <p:sldId id="522" r:id="rId30"/>
    <p:sldId id="523" r:id="rId31"/>
    <p:sldId id="524" r:id="rId32"/>
    <p:sldId id="525" r:id="rId33"/>
    <p:sldId id="526" r:id="rId34"/>
    <p:sldId id="527" r:id="rId35"/>
    <p:sldId id="528" r:id="rId36"/>
    <p:sldId id="529" r:id="rId37"/>
    <p:sldId id="530" r:id="rId38"/>
    <p:sldId id="531" r:id="rId39"/>
    <p:sldId id="532" r:id="rId40"/>
    <p:sldId id="533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14" r:id="rId58"/>
    <p:sldId id="515" r:id="rId59"/>
    <p:sldId id="516" r:id="rId60"/>
    <p:sldId id="517" r:id="rId61"/>
    <p:sldId id="518" r:id="rId62"/>
    <p:sldId id="519" r:id="rId63"/>
    <p:sldId id="520" r:id="rId64"/>
    <p:sldId id="463" r:id="rId65"/>
    <p:sldId id="464" r:id="rId66"/>
    <p:sldId id="465" r:id="rId67"/>
    <p:sldId id="466" r:id="rId68"/>
    <p:sldId id="467" r:id="rId69"/>
    <p:sldId id="468" r:id="rId70"/>
    <p:sldId id="469" r:id="rId71"/>
    <p:sldId id="470" r:id="rId72"/>
    <p:sldId id="471" r:id="rId73"/>
    <p:sldId id="472" r:id="rId74"/>
    <p:sldId id="473" r:id="rId75"/>
    <p:sldId id="494" r:id="rId76"/>
    <p:sldId id="474" r:id="rId77"/>
    <p:sldId id="475" r:id="rId78"/>
    <p:sldId id="476" r:id="rId79"/>
    <p:sldId id="477" r:id="rId80"/>
    <p:sldId id="478" r:id="rId81"/>
    <p:sldId id="479" r:id="rId82"/>
    <p:sldId id="481" r:id="rId83"/>
    <p:sldId id="480" r:id="rId84"/>
    <p:sldId id="482" r:id="rId85"/>
    <p:sldId id="483" r:id="rId86"/>
    <p:sldId id="487" r:id="rId87"/>
    <p:sldId id="486" r:id="rId88"/>
    <p:sldId id="495" r:id="rId89"/>
    <p:sldId id="496" r:id="rId90"/>
    <p:sldId id="497" r:id="rId91"/>
    <p:sldId id="498" r:id="rId92"/>
    <p:sldId id="499" r:id="rId93"/>
    <p:sldId id="501" r:id="rId94"/>
    <p:sldId id="503" r:id="rId95"/>
    <p:sldId id="505" r:id="rId96"/>
    <p:sldId id="488" r:id="rId97"/>
    <p:sldId id="513" r:id="rId98"/>
    <p:sldId id="489" r:id="rId99"/>
    <p:sldId id="506" r:id="rId100"/>
    <p:sldId id="507" r:id="rId101"/>
    <p:sldId id="508" r:id="rId102"/>
    <p:sldId id="509" r:id="rId103"/>
    <p:sldId id="510" r:id="rId104"/>
    <p:sldId id="511" r:id="rId105"/>
    <p:sldId id="512" r:id="rId106"/>
    <p:sldId id="490" r:id="rId107"/>
    <p:sldId id="491" r:id="rId108"/>
    <p:sldId id="492" r:id="rId109"/>
    <p:sldId id="436" r:id="rId110"/>
    <p:sldId id="493" r:id="rId111"/>
    <p:sldId id="504" r:id="rId112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15000"/>
      </a:spcBef>
      <a:spcAft>
        <a:spcPct val="0"/>
      </a:spcAft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 baseline="30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FF"/>
    <a:srgbClr val="FFFF99"/>
    <a:srgbClr val="FFCCCC"/>
    <a:srgbClr val="93B9DF"/>
    <a:srgbClr val="FFFFBD"/>
    <a:srgbClr val="00C9C4"/>
    <a:srgbClr val="99FFCC"/>
    <a:srgbClr val="E4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567" autoAdjust="0"/>
  </p:normalViewPr>
  <p:slideViewPr>
    <p:cSldViewPr>
      <p:cViewPr varScale="1">
        <p:scale>
          <a:sx n="103" d="100"/>
          <a:sy n="103" d="100"/>
        </p:scale>
        <p:origin x="1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3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baseline="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baseline="0"/>
            </a:lvl1pPr>
          </a:lstStyle>
          <a:p>
            <a:fld id="{08E4264B-D412-4F51-8796-A7B71F757E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18432-2EEB-4672-A0E2-C5798BC36630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E82A0-BC10-4211-A911-F3FDED64BDE1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C737DB-413F-4E2F-8118-2617C76EB1BA}" type="slidenum">
              <a:rPr lang="en-US" altLang="en-US"/>
              <a:pPr/>
              <a:t>102</a:t>
            </a:fld>
            <a:endParaRPr lang="en-US" altLang="en-US" dirty="0"/>
          </a:p>
        </p:txBody>
      </p:sp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44306-6B4A-49DB-BC23-244FE1AE7426}" type="slidenum">
              <a:rPr lang="en-US" altLang="en-US"/>
              <a:pPr/>
              <a:t>103</a:t>
            </a:fld>
            <a:endParaRPr lang="en-US" altLang="en-US" dirty="0"/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43012-1957-4AFF-B503-E280E3092D7B}" type="slidenum">
              <a:rPr lang="en-US" altLang="en-US"/>
              <a:pPr/>
              <a:t>104</a:t>
            </a:fld>
            <a:endParaRPr lang="en-US" altLang="en-US" dirty="0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23A02-592C-4B7D-A4D7-FBE3B1805D69}" type="slidenum">
              <a:rPr lang="en-US" altLang="en-US"/>
              <a:pPr/>
              <a:t>105</a:t>
            </a:fld>
            <a:endParaRPr lang="en-US" altLang="en-US" dirty="0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544E9-BF75-4CE7-B7CB-37FE98A173B5}" type="slidenum">
              <a:rPr lang="en-US" altLang="en-US"/>
              <a:pPr/>
              <a:t>106</a:t>
            </a:fld>
            <a:endParaRPr lang="en-US" altLang="en-US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ED8113-5799-4B6A-ACBF-06FCCC6EA88F}" type="slidenum">
              <a:rPr lang="en-US" altLang="en-US"/>
              <a:pPr/>
              <a:t>107</a:t>
            </a:fld>
            <a:endParaRPr lang="en-US" altLang="en-US" dirty="0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9BC05-1DA3-4F94-9E41-53F0B8AC30A8}" type="slidenum">
              <a:rPr lang="en-US" altLang="en-US"/>
              <a:pPr/>
              <a:t>108</a:t>
            </a:fld>
            <a:endParaRPr lang="en-US" altLang="en-US" dirty="0"/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7F7894-68E3-4A77-9F1A-4DB9D9599478}" type="slidenum">
              <a:rPr lang="en-US" altLang="en-US"/>
              <a:pPr/>
              <a:t>109</a:t>
            </a:fld>
            <a:endParaRPr lang="en-US" altLang="en-US" dirty="0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9E8329-DA6C-44D1-AD8C-B008C34FC5C2}" type="slidenum">
              <a:rPr lang="en-US" altLang="en-US"/>
              <a:pPr/>
              <a:t>110</a:t>
            </a:fld>
            <a:endParaRPr lang="en-US" altLang="en-US" dirty="0"/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23AB8-F087-462D-9FEE-53607A8CBBB5}" type="slidenum">
              <a:rPr lang="en-US" altLang="en-US"/>
              <a:pPr/>
              <a:t>111</a:t>
            </a:fld>
            <a:endParaRPr lang="en-US" altLang="en-US" dirty="0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17743-95F9-4183-93E7-679080EAC920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53417-B07C-4D75-BD3B-68D780DC17BD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5B8208-17A6-4531-9307-5E76570B913D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56FEF-E960-40B6-BD70-2923A3AA1B23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6B0624-D980-47AD-A2C3-B112A11CC823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56B515-7BBD-4337-9E94-5D71413DBDA6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0BC04-B2A0-4689-9387-094F7C9FE184}" type="slidenum">
              <a:rPr lang="en-US" altLang="en-US"/>
              <a:pPr/>
              <a:t>19</a:t>
            </a:fld>
            <a:endParaRPr lang="en-US" altLang="en-US" dirty="0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C0A824-A212-4D37-9F4B-86B2B47F6502}" type="slidenum">
              <a:rPr lang="en-US" altLang="en-US"/>
              <a:pPr/>
              <a:t>20</a:t>
            </a:fld>
            <a:endParaRPr lang="en-US" altLang="en-US" dirty="0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24731-FCF4-4660-AE5F-5CD89BE3D919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E5AB2-5598-486B-A484-E93E30040EC5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A2F31-F2DC-46CA-9D2A-C74F06D8A9DD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9DF8D-4BF1-433A-AA49-262BC6043616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D98729-9081-4FC9-A58C-CE6DBD5609EB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7CD50-45DF-4D14-8C14-1D026D7AFA24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E94FF-5FCD-41AD-8D30-F4A70EF1F972}" type="slidenum">
              <a:rPr lang="en-US" altLang="en-US"/>
              <a:pPr/>
              <a:t>26</a:t>
            </a:fld>
            <a:endParaRPr lang="en-US" altLang="en-US" dirty="0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5DB73-5C16-425E-8336-D0A78EDE7015}" type="slidenum">
              <a:rPr lang="en-US" altLang="en-US"/>
              <a:pPr/>
              <a:t>27</a:t>
            </a:fld>
            <a:endParaRPr lang="en-US" altLang="en-US" dirty="0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14D5F4-8CC8-4332-9167-DB97F55AFEB6}" type="slidenum">
              <a:rPr lang="en-US" altLang="en-US" sz="1200" baseline="0" smtClean="0"/>
              <a:pPr/>
              <a:t>28</a:t>
            </a:fld>
            <a:endParaRPr lang="en-US" altLang="en-US" sz="1200" baseline="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231A788-80C2-4CA4-83C4-2B3088E4EC6C}" type="slidenum">
              <a:rPr lang="en-US" altLang="en-US" sz="1200" baseline="0" smtClean="0"/>
              <a:pPr/>
              <a:t>29</a:t>
            </a:fld>
            <a:endParaRPr lang="en-US" altLang="en-US" sz="1200" baseline="0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640815-CA70-4D6C-8035-BE08EE95D542}" type="slidenum">
              <a:rPr lang="en-US" altLang="en-US" sz="1200" baseline="0" smtClean="0"/>
              <a:pPr/>
              <a:t>30</a:t>
            </a:fld>
            <a:endParaRPr lang="en-US" altLang="en-US" sz="1200" baseline="0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EF8591-C82D-43A6-B449-40FE940D3C67}" type="slidenum">
              <a:rPr lang="en-US" altLang="en-US" sz="1200" baseline="0" smtClean="0"/>
              <a:pPr/>
              <a:t>31</a:t>
            </a:fld>
            <a:endParaRPr lang="en-US" altLang="en-US" sz="1200" baseline="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E619D-AC78-4977-AF38-4F88E13C8DD9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C0D1EE-AD4A-49B4-A106-D64B8AF5AA3D}" type="slidenum">
              <a:rPr lang="en-US" altLang="en-US" sz="1200" baseline="0" smtClean="0"/>
              <a:pPr/>
              <a:t>32</a:t>
            </a:fld>
            <a:endParaRPr lang="en-US" altLang="en-US" sz="1200" baseline="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4535F0C-A685-4227-885F-5800C9F3FDA8}" type="slidenum">
              <a:rPr lang="en-US" altLang="en-US" sz="1200" baseline="0" smtClean="0"/>
              <a:pPr/>
              <a:t>33</a:t>
            </a:fld>
            <a:endParaRPr lang="en-US" altLang="en-US" sz="1200" baseline="0" dirty="0"/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BC514E1-CDA8-4551-B81E-9D5CF93EB53C}" type="slidenum">
              <a:rPr lang="en-US" altLang="en-US" sz="1200" baseline="0" smtClean="0"/>
              <a:pPr/>
              <a:t>34</a:t>
            </a:fld>
            <a:endParaRPr lang="en-US" altLang="en-US" sz="1200" baseline="0" dirty="0"/>
          </a:p>
        </p:txBody>
      </p:sp>
      <p:sp>
        <p:nvSpPr>
          <p:cNvPr id="399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D8F1737-9D5F-4137-A831-5BAB5FEEC0C8}" type="slidenum">
              <a:rPr lang="en-US" altLang="en-US" sz="1200" baseline="0" smtClean="0"/>
              <a:pPr/>
              <a:t>35</a:t>
            </a:fld>
            <a:endParaRPr lang="en-US" altLang="en-US" sz="1200" baseline="0" dirty="0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C14F82-33AB-4DB5-A094-0FFDDBDFE582}" type="slidenum">
              <a:rPr lang="en-US" altLang="en-US" sz="1200" baseline="0" smtClean="0"/>
              <a:pPr/>
              <a:t>36</a:t>
            </a:fld>
            <a:endParaRPr lang="en-US" altLang="en-US" sz="1200" baseline="0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EC2CEE-3406-47FE-83EC-4F154B89ABF0}" type="slidenum">
              <a:rPr lang="en-US" altLang="en-US" sz="1200" baseline="0" smtClean="0"/>
              <a:pPr/>
              <a:t>37</a:t>
            </a:fld>
            <a:endParaRPr lang="en-US" altLang="en-US" sz="1200" baseline="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55187C-5A36-4C34-9224-D75448953159}" type="slidenum">
              <a:rPr lang="en-US" altLang="en-US" sz="1200" baseline="0" smtClean="0"/>
              <a:pPr/>
              <a:t>38</a:t>
            </a:fld>
            <a:endParaRPr lang="en-US" altLang="en-US" sz="1200" baseline="0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7529D5B-94A4-4C09-8363-AD8133C67B0D}" type="slidenum">
              <a:rPr lang="en-US" altLang="en-US" sz="1200" baseline="0" smtClean="0"/>
              <a:pPr/>
              <a:t>39</a:t>
            </a:fld>
            <a:endParaRPr lang="en-US" altLang="en-US" sz="1200" baseline="0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57307F-6A5C-475F-A23E-3F5A0F78A8C9}" type="slidenum">
              <a:rPr lang="en-US" altLang="en-US" sz="1200" baseline="0" smtClean="0"/>
              <a:pPr/>
              <a:t>40</a:t>
            </a:fld>
            <a:endParaRPr lang="en-US" altLang="en-US" sz="1200" baseline="0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5974A24-DB60-4361-950D-3B9E097EE036}" type="slidenum">
              <a:rPr lang="en-US" altLang="en-US" sz="1200" baseline="0" smtClean="0"/>
              <a:pPr/>
              <a:t>41</a:t>
            </a:fld>
            <a:endParaRPr lang="en-US" altLang="en-US" sz="1200" baseline="0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707BD-2E73-4F49-8382-E0F65D74E69B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C37357C-427D-40D6-B131-BD4038142E82}" type="slidenum">
              <a:rPr lang="en-US" altLang="en-US" sz="1200" baseline="0" smtClean="0"/>
              <a:pPr/>
              <a:t>42</a:t>
            </a:fld>
            <a:endParaRPr lang="en-US" altLang="en-US" sz="1200" baseline="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5716D3-E57C-4DC9-AA24-8A704628663E}" type="slidenum">
              <a:rPr lang="en-US" altLang="en-US" sz="1200" baseline="0" smtClean="0"/>
              <a:pPr/>
              <a:t>43</a:t>
            </a:fld>
            <a:endParaRPr lang="en-US" altLang="en-US" sz="1200" baseline="0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0B1FD99-11A7-4231-847D-8FFCA89338AB}" type="slidenum">
              <a:rPr lang="en-US" altLang="en-US" sz="1200" baseline="0" smtClean="0"/>
              <a:pPr/>
              <a:t>44</a:t>
            </a:fld>
            <a:endParaRPr lang="en-US" altLang="en-US" sz="1200" baseline="0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7BC4ADA-BFFE-425D-A2B0-30966757682A}" type="slidenum">
              <a:rPr lang="en-US" altLang="en-US" sz="1200" baseline="0" smtClean="0"/>
              <a:pPr/>
              <a:t>45</a:t>
            </a:fld>
            <a:endParaRPr lang="en-US" altLang="en-US" sz="1200" baseline="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3E3CFF-C656-4419-BBE5-63AFD377C68E}" type="slidenum">
              <a:rPr lang="en-US" altLang="en-US" sz="1200" baseline="0" smtClean="0"/>
              <a:pPr/>
              <a:t>46</a:t>
            </a:fld>
            <a:endParaRPr lang="en-US" altLang="en-US" sz="1200" baseline="0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A6EAB52-019D-4CD7-8F66-96CCD9ED8CA6}" type="slidenum">
              <a:rPr lang="en-US" altLang="en-US" sz="1200" baseline="0" smtClean="0"/>
              <a:pPr/>
              <a:t>47</a:t>
            </a:fld>
            <a:endParaRPr lang="en-US" altLang="en-US" sz="1200" baseline="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ADEE14-172F-433D-B6C4-1EE3C37B29F0}" type="slidenum">
              <a:rPr lang="en-US" altLang="en-US" sz="1200" baseline="0" smtClean="0"/>
              <a:pPr/>
              <a:t>48</a:t>
            </a:fld>
            <a:endParaRPr lang="en-US" altLang="en-US" sz="1200" baseline="0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22ECEDF-9E1F-4A60-840A-A5C8A4AF29D4}" type="slidenum">
              <a:rPr lang="en-US" altLang="en-US" sz="1200" baseline="0" smtClean="0"/>
              <a:pPr/>
              <a:t>49</a:t>
            </a:fld>
            <a:endParaRPr lang="en-US" altLang="en-US" sz="1200" baseline="0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6C73DF-A2FC-4742-AC50-1B0142516130}" type="slidenum">
              <a:rPr lang="en-US" altLang="en-US" sz="1200" baseline="0" smtClean="0"/>
              <a:pPr/>
              <a:t>50</a:t>
            </a:fld>
            <a:endParaRPr lang="en-US" altLang="en-US" sz="1200" baseline="0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F3BE446-396D-4B99-9D7F-144AF3144D10}" type="slidenum">
              <a:rPr lang="en-US" altLang="en-US" sz="1200" baseline="0" smtClean="0"/>
              <a:pPr/>
              <a:t>51</a:t>
            </a:fld>
            <a:endParaRPr lang="en-US" altLang="en-US" sz="1200" baseline="0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3360F4-1F87-456E-850A-7C20F4847BCC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1362775-66BB-4F95-AD96-35525518C8FC}" type="slidenum">
              <a:rPr lang="en-US" altLang="en-US" sz="1200" baseline="0" smtClean="0"/>
              <a:pPr/>
              <a:t>52</a:t>
            </a:fld>
            <a:endParaRPr lang="en-US" altLang="en-US" sz="1200" baseline="0" dirty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E107ACE-5A81-4F16-9BB1-661D4AE99F2F}" type="slidenum">
              <a:rPr lang="en-US" altLang="en-US" sz="1200" baseline="0" smtClean="0"/>
              <a:pPr/>
              <a:t>53</a:t>
            </a:fld>
            <a:endParaRPr lang="en-US" altLang="en-US" sz="1200" baseline="0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7408B5-6980-4969-B478-86471D682FFC}" type="slidenum">
              <a:rPr lang="en-US" altLang="en-US" sz="1200" baseline="0" smtClean="0"/>
              <a:pPr/>
              <a:t>54</a:t>
            </a:fld>
            <a:endParaRPr lang="en-US" altLang="en-US" sz="1200" baseline="0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579F9E-8225-4585-87DB-87049CB60071}" type="slidenum">
              <a:rPr lang="en-US" altLang="en-US" sz="1200" baseline="0" smtClean="0"/>
              <a:pPr/>
              <a:t>55</a:t>
            </a:fld>
            <a:endParaRPr lang="en-US" altLang="en-US" sz="1200" baseline="0" dirty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56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7D03D-4C26-4A14-A43D-BBEC4E0366B0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62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E0005-D348-4999-80D3-3E270796599C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F3047-3DFB-4D9F-9F16-236D0662DD05}" type="slidenum">
              <a:rPr lang="en-US" altLang="en-US"/>
              <a:pPr/>
              <a:t>64</a:t>
            </a:fld>
            <a:endParaRPr lang="en-US" altLang="en-US" dirty="0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F44798-71B9-4A29-89BA-49E00740BB66}" type="slidenum">
              <a:rPr lang="en-US" altLang="en-US"/>
              <a:pPr/>
              <a:t>65</a:t>
            </a:fld>
            <a:endParaRPr lang="en-US" altLang="en-US" dirty="0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0B40D-6F10-4D64-B1A1-E6A0DCDD2DD6}" type="slidenum">
              <a:rPr lang="en-US" altLang="en-US"/>
              <a:pPr/>
              <a:t>66</a:t>
            </a:fld>
            <a:endParaRPr lang="en-US" altLang="en-US" dirty="0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DEBF1-DEB1-4951-86A6-6A2FDBDD6047}" type="slidenum">
              <a:rPr lang="en-US" altLang="en-US"/>
              <a:pPr/>
              <a:t>67</a:t>
            </a:fld>
            <a:endParaRPr lang="en-US" altLang="en-US" dirty="0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F0C651-DB4D-4D30-8539-E3C6DBFF7799}" type="slidenum">
              <a:rPr lang="en-US" altLang="en-US"/>
              <a:pPr/>
              <a:t>68</a:t>
            </a:fld>
            <a:endParaRPr lang="en-US" altLang="en-US" dirty="0"/>
          </a:p>
        </p:txBody>
      </p:sp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C229C9-A5B6-458C-A009-A0A56F007825}" type="slidenum">
              <a:rPr lang="en-US" altLang="en-US"/>
              <a:pPr/>
              <a:t>69</a:t>
            </a:fld>
            <a:endParaRPr lang="en-US" altLang="en-US" dirty="0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B25547-C6E6-4F7A-9096-CAD5C91F6B70}" type="slidenum">
              <a:rPr lang="en-US" altLang="en-US"/>
              <a:pPr/>
              <a:t>70</a:t>
            </a:fld>
            <a:endParaRPr lang="en-US" altLang="en-US" dirty="0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E5BEE-9B1F-46B7-9D2B-03CFE96E3138}" type="slidenum">
              <a:rPr lang="en-US" altLang="en-US"/>
              <a:pPr/>
              <a:t>71</a:t>
            </a:fld>
            <a:endParaRPr lang="en-US" altLang="en-US" dirty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A37FA-5E65-46EE-B589-0C17B2EB972D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D88452-D046-4968-A80C-449D6B8D50E3}" type="slidenum">
              <a:rPr lang="en-US" altLang="en-US"/>
              <a:pPr/>
              <a:t>72</a:t>
            </a:fld>
            <a:endParaRPr lang="en-US" altLang="en-US" dirty="0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A5BE25-8B27-40B1-9BE6-C28A079D35FB}" type="slidenum">
              <a:rPr lang="en-US" altLang="en-US"/>
              <a:pPr/>
              <a:t>73</a:t>
            </a:fld>
            <a:endParaRPr lang="en-US" altLang="en-US" dirty="0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F18224-BCE8-4603-9DBC-C56AD8F8D0DA}" type="slidenum">
              <a:rPr lang="en-US" altLang="en-US"/>
              <a:pPr/>
              <a:t>74</a:t>
            </a:fld>
            <a:endParaRPr lang="en-US" altLang="en-US" dirty="0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E0BD7-684B-42A1-9D8F-DEBE56C5385B}" type="slidenum">
              <a:rPr lang="en-US" altLang="en-US"/>
              <a:pPr/>
              <a:t>75</a:t>
            </a:fld>
            <a:endParaRPr lang="en-US" altLang="en-US" dirty="0"/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E9440-CA81-40DE-8805-063CA2548F54}" type="slidenum">
              <a:rPr lang="en-US" altLang="en-US"/>
              <a:pPr/>
              <a:t>76</a:t>
            </a:fld>
            <a:endParaRPr lang="en-US" altLang="en-US" dirty="0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ACD538-ACB7-4257-AE5B-C0E50D50855B}" type="slidenum">
              <a:rPr lang="en-US" altLang="en-US"/>
              <a:pPr/>
              <a:t>77</a:t>
            </a:fld>
            <a:endParaRPr lang="en-US" altLang="en-US" dirty="0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39FCD-1B67-4673-AC6B-39D74E739181}" type="slidenum">
              <a:rPr lang="en-US" altLang="en-US"/>
              <a:pPr/>
              <a:t>78</a:t>
            </a:fld>
            <a:endParaRPr lang="en-US" altLang="en-US" dirty="0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D27521-C89F-4D91-977D-17DEB2168463}" type="slidenum">
              <a:rPr lang="en-US" altLang="en-US"/>
              <a:pPr/>
              <a:t>79</a:t>
            </a:fld>
            <a:endParaRPr lang="en-US" altLang="en-US" dirty="0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713950-CAD7-48B0-82A8-B15AE302DE1A}" type="slidenum">
              <a:rPr lang="en-US" altLang="en-US"/>
              <a:pPr/>
              <a:t>80</a:t>
            </a:fld>
            <a:endParaRPr lang="en-US" altLang="en-US" dirty="0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4C900-C929-496E-A801-143AA507B989}" type="slidenum">
              <a:rPr lang="en-US" altLang="en-US"/>
              <a:pPr/>
              <a:t>81</a:t>
            </a:fld>
            <a:endParaRPr lang="en-US" altLang="en-US" dirty="0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5CB1D-33BA-4F80-AB73-1573656B4833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EAEB3A-529F-43CC-AD62-B1DC633E4136}" type="slidenum">
              <a:rPr lang="en-US" altLang="en-US"/>
              <a:pPr/>
              <a:t>82</a:t>
            </a:fld>
            <a:endParaRPr lang="en-US" altLang="en-US" dirty="0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393CD-5D62-4282-A57F-892EF4AA2170}" type="slidenum">
              <a:rPr lang="en-US" altLang="en-US"/>
              <a:pPr/>
              <a:t>83</a:t>
            </a:fld>
            <a:endParaRPr lang="en-US" altLang="en-US" dirty="0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5D4055-C252-43F4-9B51-8C0A2E301773}" type="slidenum">
              <a:rPr lang="en-US" altLang="en-US"/>
              <a:pPr/>
              <a:t>84</a:t>
            </a:fld>
            <a:endParaRPr lang="en-US" altLang="en-US" dirty="0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C68690-2BAE-4932-B389-22976893CFD1}" type="slidenum">
              <a:rPr lang="en-US" altLang="en-US"/>
              <a:pPr/>
              <a:t>85</a:t>
            </a:fld>
            <a:endParaRPr lang="en-US" altLang="en-US" dirty="0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686F40-5497-4122-B242-D4C59CCAE84E}" type="slidenum">
              <a:rPr lang="en-US" altLang="en-US"/>
              <a:pPr/>
              <a:t>86</a:t>
            </a:fld>
            <a:endParaRPr lang="en-US" altLang="en-US" dirty="0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9AFAB0-0699-45E7-86AA-AD8A5EFB5ADA}" type="slidenum">
              <a:rPr lang="en-US" altLang="en-US"/>
              <a:pPr/>
              <a:t>87</a:t>
            </a:fld>
            <a:endParaRPr lang="en-US" altLang="en-US" dirty="0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0D23A6-389A-45D2-ABA3-0C34A5D42778}" type="slidenum">
              <a:rPr lang="en-US" altLang="en-US"/>
              <a:pPr/>
              <a:t>88</a:t>
            </a:fld>
            <a:endParaRPr lang="en-US" altLang="en-US" dirty="0"/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B0AD43-6C09-46F5-912A-E28A9DE716C4}" type="slidenum">
              <a:rPr lang="en-US" altLang="en-US"/>
              <a:pPr/>
              <a:t>89</a:t>
            </a:fld>
            <a:endParaRPr lang="en-US" altLang="en-US" dirty="0"/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CEE3F-E57B-47ED-9DFF-2318954BEDDB}" type="slidenum">
              <a:rPr lang="en-US" altLang="en-US"/>
              <a:pPr/>
              <a:t>90</a:t>
            </a:fld>
            <a:endParaRPr lang="en-US" altLang="en-US" dirty="0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895BBE-95EC-4198-9A17-9A45662327E6}" type="slidenum">
              <a:rPr lang="en-US" altLang="en-US"/>
              <a:pPr/>
              <a:t>91</a:t>
            </a:fld>
            <a:endParaRPr lang="en-US" altLang="en-US" dirty="0"/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907DB-7161-48DD-9726-4006CDA2EC8D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3634A-DB06-4B98-8AB3-7156D9442309}" type="slidenum">
              <a:rPr lang="en-US" altLang="en-US"/>
              <a:pPr/>
              <a:t>92</a:t>
            </a:fld>
            <a:endParaRPr lang="en-US" altLang="en-US" dirty="0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5FEEB0-719B-426E-8198-51A1E59864F5}" type="slidenum">
              <a:rPr lang="en-US" altLang="en-US"/>
              <a:pPr/>
              <a:t>93</a:t>
            </a:fld>
            <a:endParaRPr lang="en-US" altLang="en-US" dirty="0"/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32D7C-9E9D-4099-8A0B-0CD97C707644}" type="slidenum">
              <a:rPr lang="en-US" altLang="en-US"/>
              <a:pPr/>
              <a:t>94</a:t>
            </a:fld>
            <a:endParaRPr lang="en-US" altLang="en-US" dirty="0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2A20B-1046-4DB6-8B83-242FE2859A1E}" type="slidenum">
              <a:rPr lang="en-US" altLang="en-US"/>
              <a:pPr/>
              <a:t>95</a:t>
            </a:fld>
            <a:endParaRPr lang="en-US" altLang="en-US" dirty="0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EB43D-8201-4C9A-B5FF-875F6CCD5AED}" type="slidenum">
              <a:rPr lang="en-US" altLang="en-US"/>
              <a:pPr/>
              <a:t>96</a:t>
            </a:fld>
            <a:endParaRPr lang="en-US" altLang="en-US" dirty="0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E228CD-10F5-4CC8-B818-F5C998733DBD}" type="slidenum">
              <a:rPr lang="en-US" altLang="en-US"/>
              <a:pPr/>
              <a:t>97</a:t>
            </a:fld>
            <a:endParaRPr lang="en-US" altLang="en-US" dirty="0"/>
          </a:p>
        </p:txBody>
      </p:sp>
      <p:sp>
        <p:nvSpPr>
          <p:cNvPr id="57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13B9-D4BE-4D0B-8DAC-3450B6B71CD8}" type="slidenum">
              <a:rPr lang="en-US" altLang="en-US"/>
              <a:pPr/>
              <a:t>98</a:t>
            </a:fld>
            <a:endParaRPr lang="en-US" altLang="en-US" dirty="0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08FE9-2CE6-4EFA-B143-5D79725B2469}" type="slidenum">
              <a:rPr lang="en-US" altLang="en-US"/>
              <a:pPr/>
              <a:t>99</a:t>
            </a:fld>
            <a:endParaRPr lang="en-US" altLang="en-US" dirty="0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35E50C-2A0F-4043-8155-AC68E80C514D}" type="slidenum">
              <a:rPr lang="en-US" altLang="en-US"/>
              <a:pPr/>
              <a:t>100</a:t>
            </a:fld>
            <a:endParaRPr lang="en-US" altLang="en-US" dirty="0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C65AC-C840-42C4-A977-76E8143BAC67}" type="slidenum">
              <a:rPr lang="en-US" altLang="en-US"/>
              <a:pPr/>
              <a:t>101</a:t>
            </a:fld>
            <a:endParaRPr lang="en-US" altLang="en-US" dirty="0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8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23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22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99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200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8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0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2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261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68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71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1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2.xml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3.xml"/><Relationship Id="rId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4.xml"/><Relationship Id="rId4" Type="http://schemas.openxmlformats.org/officeDocument/2006/relationships/image" Target="../media/image1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71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Relationship Id="rId4" Type="http://schemas.openxmlformats.org/officeDocument/2006/relationships/image" Target="../media/image84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Relationship Id="rId5" Type="http://schemas.openxmlformats.org/officeDocument/2006/relationships/image" Target="../media/image88.png"/><Relationship Id="rId4" Type="http://schemas.openxmlformats.org/officeDocument/2006/relationships/image" Target="../media/image87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9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2.xml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3.xml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6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7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3048000" cy="838200"/>
          </a:xfrm>
        </p:spPr>
        <p:txBody>
          <a:bodyPr/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6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(6 of 17)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As with common arithmetic, Boolean operations have rules of precedence.</a:t>
            </a:r>
          </a:p>
          <a:p>
            <a:r>
              <a:rPr lang="en-US" altLang="en-US" dirty="0"/>
              <a:t>The NOT operator has highest priority, followed by AND and then OR.</a:t>
            </a:r>
          </a:p>
          <a:p>
            <a:r>
              <a:rPr lang="en-US" altLang="en-US" dirty="0"/>
              <a:t>This is how we chose the (shaded) function subparts in our table.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2FD50-B427-6943-AF24-2E1B0EA72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2452019" cy="2527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3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(25 of 30)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6C38C-E006-1B4C-88EF-5962E0F32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172200" cy="1527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A9185-AF29-A243-8945-0335A7F63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6294422" cy="254628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762000" y="1143000"/>
            <a:ext cx="7620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2FED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altLang="en-US" sz="2600" b="0" baseline="0" dirty="0">
                <a:latin typeface="Arial" charset="0"/>
              </a:rPr>
              <a:t>This is the Mealy machine for our encoder.</a:t>
            </a:r>
          </a:p>
        </p:txBody>
      </p:sp>
      <p:sp>
        <p:nvSpPr>
          <p:cNvPr id="56628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(26 of 30)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5D063-117E-FC4D-B857-DDB9322CD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3529748" cy="302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FD86B-D27B-5046-9D4B-0C77F9BF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3962400" cy="304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1447800" y="5272088"/>
            <a:ext cx="70104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300" baseline="0" dirty="0">
                <a:latin typeface="Courier New" pitchFamily="49" charset="0"/>
              </a:rPr>
              <a:t>F(1101 0010) = 11 01 01 00 10 11 11 10.</a:t>
            </a:r>
          </a:p>
        </p:txBody>
      </p:sp>
      <p:sp>
        <p:nvSpPr>
          <p:cNvPr id="5703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(27 of 30)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267200" cy="32004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The fact that there is a limited set of possible state transitions in the encoding process is crucial to the error correcting capabilities of PRML.</a:t>
            </a:r>
          </a:p>
          <a:p>
            <a:r>
              <a:rPr lang="en-US" altLang="en-US" dirty="0"/>
              <a:t>You can see by our Mealy machine for encoding that: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B0AA7-32EA-0543-B29B-F36D04AE3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3419306" cy="2940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914400" y="5119688"/>
            <a:ext cx="70104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300" baseline="0" dirty="0">
                <a:latin typeface="Courier New" pitchFamily="49" charset="0"/>
              </a:rPr>
              <a:t>F(11 01 01 00 10 11 11 10) = 1101 0010</a:t>
            </a:r>
          </a:p>
        </p:txBody>
      </p:sp>
      <p:sp>
        <p:nvSpPr>
          <p:cNvPr id="5724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(28 of 30)</a:t>
            </a:r>
          </a:p>
        </p:txBody>
      </p:sp>
      <p:sp>
        <p:nvSpPr>
          <p:cNvPr id="57242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8100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The decoding of our code is provided by inverting the inputs and outputs of the Mealy machine for the encoding process.</a:t>
            </a:r>
          </a:p>
          <a:p>
            <a:r>
              <a:rPr lang="en-US" altLang="en-US" dirty="0"/>
              <a:t>You can see by our Mealy machine for decoding that: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FBECD-729E-2040-8ED9-EE37126A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33600"/>
            <a:ext cx="3076901" cy="2647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8" name="Text Box 4"/>
          <p:cNvSpPr txBox="1">
            <a:spLocks noChangeArrowheads="1"/>
          </p:cNvSpPr>
          <p:nvPr/>
        </p:nvSpPr>
        <p:spPr bwMode="auto">
          <a:xfrm>
            <a:off x="2895600" y="5486400"/>
            <a:ext cx="41148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300" baseline="0" dirty="0">
                <a:latin typeface="Courier New" pitchFamily="49" charset="0"/>
              </a:rPr>
              <a:t>F(00 10 11 11) = 1001</a:t>
            </a:r>
          </a:p>
        </p:txBody>
      </p:sp>
      <p:sp>
        <p:nvSpPr>
          <p:cNvPr id="574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(29 of 30)</a:t>
            </a:r>
          </a:p>
        </p:txBody>
      </p:sp>
      <p:sp>
        <p:nvSpPr>
          <p:cNvPr id="574469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7338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Yet another way of looking at the decoding process is through a lattice diagram.</a:t>
            </a:r>
          </a:p>
          <a:p>
            <a:r>
              <a:rPr lang="en-US" altLang="en-US" dirty="0"/>
              <a:t>Here we have plotted the state transitions based on the input (top) and showing the output at the bottom for the string 00 10 11 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8CB03-7322-0B4D-8FCE-F1D74FC85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3619500" cy="2895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5" name="Text Box 3"/>
          <p:cNvSpPr txBox="1">
            <a:spLocks noChangeArrowheads="1"/>
          </p:cNvSpPr>
          <p:nvPr/>
        </p:nvSpPr>
        <p:spPr bwMode="auto">
          <a:xfrm>
            <a:off x="2819400" y="5867400"/>
            <a:ext cx="41148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300" baseline="0" dirty="0">
                <a:latin typeface="Courier New" pitchFamily="49" charset="0"/>
              </a:rPr>
              <a:t>F(00 10 11 11) = 1001</a:t>
            </a:r>
          </a:p>
        </p:txBody>
      </p:sp>
      <p:sp>
        <p:nvSpPr>
          <p:cNvPr id="57652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(30 of 30)</a:t>
            </a:r>
          </a:p>
        </p:txBody>
      </p:sp>
      <p:sp>
        <p:nvSpPr>
          <p:cNvPr id="57651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8100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Suppose we receive the erroneous string: 10 10 11 11.</a:t>
            </a:r>
          </a:p>
          <a:p>
            <a:r>
              <a:rPr lang="en-US" altLang="en-US" dirty="0"/>
              <a:t>Here we have plotted the accumulated errors  based on the allowable transitions.</a:t>
            </a:r>
          </a:p>
          <a:p>
            <a:r>
              <a:rPr lang="en-US" altLang="en-US" dirty="0"/>
              <a:t>The path of least error outputs 1001, thus 1001 is the string of maximum likelihood.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5EE90-E1B7-FA48-89D1-14B3935AA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57400"/>
            <a:ext cx="3763099" cy="30797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3.8 Designing Circuits (1 of 3)</a:t>
            </a:r>
          </a:p>
        </p:txBody>
      </p:sp>
      <p:sp>
        <p:nvSpPr>
          <p:cNvPr id="507908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We have seen digital circuits from two points of view: digital analysis and digital synthesis.</a:t>
            </a:r>
          </a:p>
          <a:p>
            <a:pPr lvl="1"/>
            <a:r>
              <a:rPr lang="en-US" altLang="en-US" i="1" dirty="0"/>
              <a:t>Digital analysis </a:t>
            </a:r>
            <a:r>
              <a:rPr lang="en-US" altLang="en-US" dirty="0"/>
              <a:t>explores the relationship between a circuits inputs and its outputs.</a:t>
            </a:r>
          </a:p>
          <a:p>
            <a:pPr lvl="1"/>
            <a:r>
              <a:rPr lang="en-US" altLang="en-US" i="1" dirty="0"/>
              <a:t>Digital synthesis </a:t>
            </a:r>
            <a:r>
              <a:rPr lang="en-US" altLang="en-US" dirty="0"/>
              <a:t>creates logic diagrams using the values specified in a truth table.</a:t>
            </a:r>
          </a:p>
          <a:p>
            <a:r>
              <a:rPr lang="en-US" altLang="en-US" dirty="0"/>
              <a:t>Digital systems designers must also be mindful of the physical behaviors of circuits to include minute propagation delays that occur between the time when a circuit’s inputs are energized and when the output is accurate and stable.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3.8 Designing Circuits (2 of 3)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Digital designers rely on specialized software, such as VHDL and Verilog, to create efficient circuits.</a:t>
            </a:r>
          </a:p>
          <a:p>
            <a:pPr lvl="1"/>
            <a:r>
              <a:rPr lang="en-US" altLang="en-US" dirty="0"/>
              <a:t>Thus, software is an enabler for the construction of better hardware.</a:t>
            </a:r>
          </a:p>
          <a:p>
            <a:r>
              <a:rPr lang="en-US" altLang="en-US" dirty="0"/>
              <a:t>Of course, software is in reality a collection of algorithms that could just as well be implemented in hardware.</a:t>
            </a:r>
          </a:p>
          <a:p>
            <a:pPr lvl="1"/>
            <a:r>
              <a:rPr lang="en-US" altLang="en-US" dirty="0"/>
              <a:t>Recall the Principle of Equivalence of Hardware and Software.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3.8 Designing Circuits (3 of 3)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When we need to implement a simple, specialized algorithm and its execution speed must be as fast as possible, a hardware solution is often preferred.</a:t>
            </a:r>
          </a:p>
          <a:p>
            <a:r>
              <a:rPr lang="en-US" altLang="en-US" dirty="0"/>
              <a:t>This is the idea behind </a:t>
            </a:r>
            <a:r>
              <a:rPr lang="en-US" altLang="en-US" i="1" dirty="0"/>
              <a:t>embedded systems</a:t>
            </a:r>
            <a:r>
              <a:rPr lang="en-US" altLang="en-US" dirty="0"/>
              <a:t>, which are small special-purpose computers that we find in many everyday things.</a:t>
            </a:r>
          </a:p>
          <a:p>
            <a:r>
              <a:rPr lang="en-US" altLang="en-US" dirty="0"/>
              <a:t>Embedded systems require special programming that demands an understanding of the operation of digital circuits, the basics of which you have learned in this chapter.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(1 of 3)</a:t>
            </a:r>
          </a:p>
        </p:txBody>
      </p:sp>
      <p:sp>
        <p:nvSpPr>
          <p:cNvPr id="38912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Computers are implementations of Boolean logic.</a:t>
            </a:r>
          </a:p>
          <a:p>
            <a:r>
              <a:rPr lang="en-US" altLang="en-US" dirty="0"/>
              <a:t>Boolean functions are completely described by truth tables.</a:t>
            </a:r>
          </a:p>
          <a:p>
            <a:r>
              <a:rPr lang="en-US" altLang="en-US" dirty="0"/>
              <a:t>Logic gates are small circuits that implement Boolean operators. </a:t>
            </a:r>
          </a:p>
          <a:p>
            <a:r>
              <a:rPr lang="en-US" altLang="en-US" dirty="0"/>
              <a:t>The basic gates are AND, OR, and NOT.</a:t>
            </a:r>
          </a:p>
          <a:p>
            <a:pPr lvl="1"/>
            <a:r>
              <a:rPr lang="en-US" altLang="en-US" dirty="0"/>
              <a:t>The XOR gate is very useful in parity checkers and adders.</a:t>
            </a:r>
          </a:p>
          <a:p>
            <a:r>
              <a:rPr lang="en-US" altLang="en-US" dirty="0"/>
              <a:t>The “universal gates” are NOR, and NAND.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6" name="Rectangle 307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(7 of 17)</a:t>
            </a:r>
          </a:p>
        </p:txBody>
      </p:sp>
      <p:sp>
        <p:nvSpPr>
          <p:cNvPr id="409603" name="Rectangle 307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Digital computers contain circuits that implement Boolean functions.</a:t>
            </a:r>
          </a:p>
          <a:p>
            <a:r>
              <a:rPr lang="en-US" altLang="en-US" dirty="0"/>
              <a:t>The simpler that we can make a Boolean function, the smaller the circuit that will result.</a:t>
            </a:r>
          </a:p>
          <a:p>
            <a:pPr lvl="1"/>
            <a:r>
              <a:rPr lang="en-US" altLang="en-US" dirty="0"/>
              <a:t>Simpler circuits are cheaper to build, consume less power, and run faster than complex circuits.</a:t>
            </a:r>
          </a:p>
          <a:p>
            <a:r>
              <a:rPr lang="en-US" altLang="en-US" dirty="0"/>
              <a:t>With this in mind, we always want to reduce our Boolean functions to their simplest form.</a:t>
            </a:r>
          </a:p>
          <a:p>
            <a:r>
              <a:rPr lang="en-US" altLang="en-US" dirty="0"/>
              <a:t>There are a number of Boolean identities that help us to do this.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(2 of 3)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Computer circuits consist of combinational logic circuits and sequential logic circuits.</a:t>
            </a:r>
          </a:p>
          <a:p>
            <a:r>
              <a:rPr lang="en-US" altLang="en-US" dirty="0"/>
              <a:t>Combinational circuits produce outputs (almost) immediately when their inputs change.</a:t>
            </a:r>
          </a:p>
          <a:p>
            <a:r>
              <a:rPr lang="en-US" altLang="en-US" dirty="0"/>
              <a:t>Sequential circuits require clocks to control their changes of state.</a:t>
            </a:r>
          </a:p>
          <a:p>
            <a:r>
              <a:rPr lang="en-US" altLang="en-US" dirty="0"/>
              <a:t>The basic sequential circuit unit is the flip-flop: The behaviors of the SR, JK, and D flip-flops are the most important to know.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 (3 of 3)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 behavior of sequential circuits can be expressed using characteristic tables or through various finite state machines.</a:t>
            </a:r>
          </a:p>
          <a:p>
            <a:r>
              <a:rPr lang="en-US" altLang="en-US" dirty="0"/>
              <a:t>Moore and Mealy machines are two finite state machines that model high-level circuit behavior.</a:t>
            </a:r>
          </a:p>
          <a:p>
            <a:r>
              <a:rPr lang="en-US" altLang="en-US" dirty="0"/>
              <a:t>Algorithmic state machines are better than Moore and Mealy machines at expressing timing and complex signal interactions.</a:t>
            </a:r>
          </a:p>
          <a:p>
            <a:r>
              <a:rPr lang="en-US" altLang="en-US" dirty="0"/>
              <a:t>Examples of sequential circuits include memory, counters, and Viterbi encoders and decoders.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(8 of 17)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 Boolean identities have an AND (product) form as well as an OR (sum) form. We give our identities using both forms. Our first group is rather intuitive: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0E6E9-4583-A941-9C28-443989C1F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91000"/>
            <a:ext cx="3695700" cy="1562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(9 of 17)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second group of Boolean identities should be familiar to you from your study of algebra: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B5566-DDBE-A249-A753-92DD04F8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0"/>
            <a:ext cx="7283450" cy="16790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(10 of 17)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last group of Boolean identities are perhaps the most useful.</a:t>
            </a:r>
          </a:p>
          <a:p>
            <a:r>
              <a:rPr lang="en-US" altLang="en-US" dirty="0"/>
              <a:t>If you have studied set theory or formal logic, these laws are also familiar to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EDBCC-7D45-0740-81D1-8B381089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7200"/>
            <a:ext cx="4648200" cy="1625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(11 of 17)</a:t>
            </a:r>
          </a:p>
        </p:txBody>
      </p:sp>
      <p:sp>
        <p:nvSpPr>
          <p:cNvPr id="41779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can use Boolean identities to simplify: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1676400"/>
            <a:ext cx="525271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F(x,y,z)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xy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x′z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yz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90800"/>
            <a:ext cx="7353300" cy="37192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(12 of 17)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Sometimes it is more economical to build a circuit using the complement of a function (and complementing its result) than it is to implement the function directly.</a:t>
            </a:r>
          </a:p>
          <a:p>
            <a:r>
              <a:rPr lang="en-US" altLang="en-US" dirty="0"/>
              <a:t>DeMorgan’s law provides an easy way of finding the complement of a Boolean function.</a:t>
            </a:r>
          </a:p>
          <a:p>
            <a:r>
              <a:rPr lang="en-US" altLang="en-US" dirty="0"/>
              <a:t>Recall DeMorgan’s law states: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867400"/>
            <a:ext cx="72390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(xy)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’+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y)’=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x’</a:t>
            </a:r>
            <a:r>
              <a:rPr lang="pl-PL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4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3.2 Boolean Algebra </a:t>
            </a:r>
            <a:r>
              <a:rPr lang="en-US" altLang="en-US" sz="2400" dirty="0"/>
              <a:t>(13 of 17)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2500" dirty="0">
                <a:latin typeface="Arial" charset="0"/>
              </a:rPr>
              <a:t>DeMorgan’s law can be extended to any number of variables.</a:t>
            </a:r>
          </a:p>
          <a:p>
            <a:r>
              <a:rPr lang="en-US" altLang="en-US" sz="2500" dirty="0">
                <a:latin typeface="Arial" charset="0"/>
              </a:rPr>
              <a:t>Replace each variable by its complement and change all ANDs to ORs and all ORs to ANDs.</a:t>
            </a:r>
          </a:p>
          <a:p>
            <a:r>
              <a:rPr lang="en-US" altLang="en-US" sz="2500" dirty="0">
                <a:latin typeface="Arial" charset="0"/>
              </a:rPr>
              <a:t>Thus, we find the complement of:</a:t>
            </a:r>
            <a:endParaRPr lang="en-US" altLang="en-US" sz="2600" dirty="0">
              <a:latin typeface="Arial" charset="0"/>
            </a:endParaRPr>
          </a:p>
          <a:p>
            <a:pPr>
              <a:buFontTx/>
              <a:buNone/>
            </a:pPr>
            <a:endParaRPr lang="en-US" altLang="en-US" sz="2600" dirty="0">
              <a:latin typeface="Arial" charset="0"/>
            </a:endParaRPr>
          </a:p>
          <a:p>
            <a:pPr>
              <a:buFontTx/>
              <a:buNone/>
            </a:pPr>
            <a:r>
              <a:rPr lang="en-US" altLang="en-US" sz="2600" dirty="0">
                <a:latin typeface="Arial" charset="0"/>
              </a:rPr>
              <a:t>	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05400"/>
            <a:ext cx="7562850" cy="1247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DC61A-B439-E74A-8813-56A030159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91000"/>
            <a:ext cx="7315200" cy="444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(14 of 17) 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Through our exercises in simplifying Boolean expressions, we see that there are numerous ways of stating the same Boolean expression.</a:t>
            </a:r>
          </a:p>
          <a:p>
            <a:pPr lvl="1"/>
            <a:r>
              <a:rPr lang="en-US" altLang="en-US" dirty="0"/>
              <a:t>These “synonymous” forms are </a:t>
            </a:r>
            <a:r>
              <a:rPr lang="en-US" altLang="en-US" i="1" dirty="0"/>
              <a:t>logically equivalent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Logically equivalent expressions have identical truth tables.</a:t>
            </a:r>
          </a:p>
          <a:p>
            <a:r>
              <a:rPr lang="en-US" altLang="en-US" dirty="0"/>
              <a:t>In order to eliminate as much confusion as possible, designers express Boolean functions in </a:t>
            </a:r>
            <a:r>
              <a:rPr lang="en-US" altLang="en-US" i="1" dirty="0"/>
              <a:t>standardized</a:t>
            </a:r>
            <a:r>
              <a:rPr lang="en-US" altLang="en-US" dirty="0"/>
              <a:t> or </a:t>
            </a:r>
            <a:r>
              <a:rPr lang="en-US" altLang="en-US" i="1" dirty="0"/>
              <a:t>canonical</a:t>
            </a:r>
            <a:r>
              <a:rPr lang="en-US" altLang="en-US" dirty="0"/>
              <a:t> form.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4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(15 of 17)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There are two canonical forms for Boolean expressions: sum-of-products and product-of-sums.</a:t>
            </a:r>
          </a:p>
          <a:p>
            <a:pPr lvl="1"/>
            <a:r>
              <a:rPr lang="en-US" altLang="en-US" dirty="0"/>
              <a:t>Recall the Boolean product is the AND operation and the Boolean sum is the OR operation.</a:t>
            </a:r>
          </a:p>
          <a:p>
            <a:r>
              <a:rPr lang="en-US" altLang="en-US" dirty="0"/>
              <a:t>In the sum-of-products form, ANDed variables are ORed together.</a:t>
            </a:r>
          </a:p>
          <a:p>
            <a:pPr lvl="1"/>
            <a:r>
              <a:rPr lang="en-US" altLang="en-US" dirty="0"/>
              <a:t>For example:</a:t>
            </a:r>
          </a:p>
          <a:p>
            <a:r>
              <a:rPr lang="en-US" altLang="en-US" dirty="0"/>
              <a:t>In the product-of-sums form, ORed variables are ANDed together.</a:t>
            </a:r>
          </a:p>
          <a:p>
            <a:pPr lvl="1"/>
            <a:r>
              <a:rPr lang="en-US" altLang="en-US" dirty="0"/>
              <a:t>For example: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E467A-DBC1-FB4B-9EAE-811F02B85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267200"/>
            <a:ext cx="5003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2EBAF-36CF-E947-9C5A-69ABA8C96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638800"/>
            <a:ext cx="5562600" cy="50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Understand how digital circuits work together to form complex computer systems.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(16 of 17)</a:t>
            </a:r>
          </a:p>
        </p:txBody>
      </p:sp>
      <p:sp>
        <p:nvSpPr>
          <p:cNvPr id="430084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9530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It is easy to convert a function to sum-of-products form using its truth table.</a:t>
            </a:r>
          </a:p>
          <a:p>
            <a:r>
              <a:rPr lang="en-US" altLang="en-US" dirty="0"/>
              <a:t>We are interested in the values of the variables that make the function true (= 1).</a:t>
            </a:r>
          </a:p>
          <a:p>
            <a:r>
              <a:rPr lang="en-US" altLang="en-US" dirty="0"/>
              <a:t>Using the truth table, we list the values of the variables that result in a true function value.</a:t>
            </a:r>
          </a:p>
          <a:p>
            <a:r>
              <a:rPr lang="en-US" altLang="en-US" dirty="0"/>
              <a:t>Each group of variables is then ORed together.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A79E2-AE2B-1142-B8A6-3AFD167A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000"/>
            <a:ext cx="2336800" cy="3060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(17 of 17)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715000" cy="4114800"/>
          </a:xfrm>
        </p:spPr>
        <p:txBody>
          <a:bodyPr/>
          <a:lstStyle/>
          <a:p>
            <a:r>
              <a:rPr lang="en-US" altLang="en-US" dirty="0"/>
              <a:t>The sum-of-products form for our function is:</a:t>
            </a:r>
          </a:p>
        </p:txBody>
      </p:sp>
      <p:sp>
        <p:nvSpPr>
          <p:cNvPr id="432133" name="Text Box 5"/>
          <p:cNvSpPr txBox="1">
            <a:spLocks noChangeArrowheads="1"/>
          </p:cNvSpPr>
          <p:nvPr/>
        </p:nvSpPr>
        <p:spPr bwMode="auto">
          <a:xfrm>
            <a:off x="685800" y="5181600"/>
            <a:ext cx="80772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note that this function is not in simplest terms. Our aim is only to rewrite our function in canonical sum-of-products form. </a:t>
            </a:r>
            <a:endParaRPr lang="en-US" altLang="en-US" b="0" baseline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5181600" cy="1008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D9CB1-19FA-6E48-AB6F-5B4E7DDF0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57400"/>
            <a:ext cx="2108200" cy="2768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(1 of 6)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We have looked at Boolean functions in abstract terms.</a:t>
            </a:r>
          </a:p>
          <a:p>
            <a:r>
              <a:rPr lang="en-US" altLang="en-US" dirty="0"/>
              <a:t>In this section, we see that Boolean functions are implemented in digital computer circuits called gates.</a:t>
            </a:r>
          </a:p>
          <a:p>
            <a:r>
              <a:rPr lang="en-US" altLang="en-US" dirty="0"/>
              <a:t>A gate is an electronic device that produces a result based on two or more input values.</a:t>
            </a:r>
          </a:p>
          <a:p>
            <a:pPr lvl="1"/>
            <a:r>
              <a:rPr lang="en-US" altLang="en-US" dirty="0"/>
              <a:t>In reality, gates consist of one to six transistors, but digital designers think of them as a single unit.</a:t>
            </a:r>
          </a:p>
          <a:p>
            <a:pPr lvl="1"/>
            <a:r>
              <a:rPr lang="en-US" altLang="en-US" dirty="0"/>
              <a:t>Integrated circuits contain collections of gates suited to a particular purpose.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(2 of 6)</a:t>
            </a:r>
          </a:p>
        </p:txBody>
      </p:sp>
      <p:sp>
        <p:nvSpPr>
          <p:cNvPr id="43622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The three simplest gates are the AND, OR, and NOT gates.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They correspond directly to their respective Boolean operations, as you can see by their truth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08707-1798-4F46-A719-465DD646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67000"/>
            <a:ext cx="4025900" cy="2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(3 of 6)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Another very useful gate is the exclusive OR (XOR) gate.  </a:t>
            </a:r>
          </a:p>
          <a:p>
            <a:r>
              <a:rPr lang="en-US" altLang="en-US" dirty="0"/>
              <a:t>The output of the XOR operation is true only when the values of the inputs differ.</a:t>
            </a:r>
          </a:p>
        </p:txBody>
      </p:sp>
      <p:sp>
        <p:nvSpPr>
          <p:cNvPr id="438278" name="Text Box 6"/>
          <p:cNvSpPr txBox="1">
            <a:spLocks noChangeArrowheads="1"/>
          </p:cNvSpPr>
          <p:nvPr/>
        </p:nvSpPr>
        <p:spPr bwMode="auto">
          <a:xfrm>
            <a:off x="5105400" y="5181600"/>
            <a:ext cx="3429000" cy="762000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sz="2200" baseline="0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2200" baseline="0" dirty="0">
                <a:solidFill>
                  <a:srgbClr val="CC3300"/>
                </a:solidFill>
                <a:sym typeface="Symbol" pitchFamily="18" charset="2"/>
              </a:rPr>
              <a:t> </a:t>
            </a:r>
            <a:r>
              <a:rPr lang="en-US" altLang="en-US" sz="2200" baseline="0" dirty="0">
                <a:solidFill>
                  <a:srgbClr val="CC3300"/>
                </a:solidFill>
              </a:rPr>
              <a:t>for the XOR operation.</a:t>
            </a:r>
            <a:endParaRPr lang="en-US" altLang="en-US" b="0" baseline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E6ABA-BE5F-DD47-B5AE-EC1CC016C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38600"/>
            <a:ext cx="2070100" cy="207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EA17F-110F-1E43-BA00-CFEDF6E32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91000"/>
            <a:ext cx="2489200" cy="901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(4 of 6)</a:t>
            </a:r>
          </a:p>
        </p:txBody>
      </p:sp>
      <p:sp>
        <p:nvSpPr>
          <p:cNvPr id="440322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4290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NAND and NOR are two very important gates. Their symbols and truth tables are shown at the right.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A9C26-41C1-4545-8E4B-3E6DD8134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81200"/>
            <a:ext cx="1660357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664F5-CA91-4848-9B40-D3216F1D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981200"/>
            <a:ext cx="2021304" cy="140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C66BA-852F-9848-B9D1-8C53C06E6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57600"/>
            <a:ext cx="2129590" cy="1371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(5 of 6)</a:t>
            </a:r>
          </a:p>
        </p:txBody>
      </p:sp>
      <p:sp>
        <p:nvSpPr>
          <p:cNvPr id="442370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7338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NAND and NOR are known as </a:t>
            </a:r>
            <a:r>
              <a:rPr lang="en-US" altLang="en-US" i="1" dirty="0"/>
              <a:t>universal gates </a:t>
            </a:r>
            <a:r>
              <a:rPr lang="en-US" altLang="en-US" dirty="0"/>
              <a:t>because they are inexpensive to manufacture and any Boolean function can be constructed using only NAND or only NOR gates.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5318E-9CC9-BC42-B3A9-31C7AB15F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08400" cy="3289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(6 of 6)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Gates can have multiple inputs and more than one output.</a:t>
            </a:r>
          </a:p>
          <a:p>
            <a:pPr lvl="1"/>
            <a:r>
              <a:rPr lang="en-US" altLang="en-US" dirty="0"/>
              <a:t>A second output can be provided for the complement of the operation.</a:t>
            </a:r>
          </a:p>
          <a:p>
            <a:pPr lvl="1"/>
            <a:r>
              <a:rPr lang="en-US" altLang="en-US" dirty="0"/>
              <a:t>We’ll see more of this later.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01BD3-DE02-744B-B554-CE7096F2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495800"/>
            <a:ext cx="5181600" cy="1892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 Karnaugh Maps</a:t>
            </a:r>
          </a:p>
        </p:txBody>
      </p:sp>
      <p:sp>
        <p:nvSpPr>
          <p:cNvPr id="3076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Simplification of Boolean functions leads to simpler (and usually faster) digital circuits.</a:t>
            </a:r>
          </a:p>
          <a:p>
            <a:r>
              <a:rPr lang="en-US" altLang="en-US" dirty="0"/>
              <a:t>Simplifying Boolean functions using identities is time-consuming and error-prone.</a:t>
            </a:r>
          </a:p>
          <a:p>
            <a:r>
              <a:rPr lang="en-US" altLang="en-US" dirty="0"/>
              <a:t>This special section presents an easy, systematic method for reducing Boolean expressions.</a:t>
            </a:r>
          </a:p>
        </p:txBody>
      </p:sp>
    </p:spTree>
    <p:extLst>
      <p:ext uri="{BB962C8B-B14F-4D97-AF65-F5344CB8AC3E}">
        <p14:creationId xmlns:p14="http://schemas.microsoft.com/office/powerpoint/2010/main" val="388118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3.4.1 Introduction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In 1953, Maurice Karnaugh was a telecommunications engineer at Bell Labs.</a:t>
            </a:r>
          </a:p>
          <a:p>
            <a:r>
              <a:rPr lang="en-US" altLang="en-US" dirty="0"/>
              <a:t>While exploring the new field of digital logic and its application to the design of telephone circuits, he invented a graphical way of visualizing and then simplifying Boolean expressions.</a:t>
            </a:r>
          </a:p>
          <a:p>
            <a:r>
              <a:rPr lang="en-US" altLang="en-US" dirty="0"/>
              <a:t>This graphical representation, now known as a Karnaugh map, or Kmap, is named in his honor.</a:t>
            </a:r>
          </a:p>
        </p:txBody>
      </p:sp>
    </p:spTree>
    <p:extLst>
      <p:ext uri="{BB962C8B-B14F-4D97-AF65-F5344CB8AC3E}">
        <p14:creationId xmlns:p14="http://schemas.microsoft.com/office/powerpoint/2010/main" val="202466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3.1 Introduction (1 of 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In the latter part of the nineteenth century, George Boole incensed philosophers and mathematicians alike when he suggested that logical thought could be represented through mathematical equations.</a:t>
            </a:r>
          </a:p>
          <a:p>
            <a:pPr lvl="1"/>
            <a:r>
              <a:rPr lang="en-US" altLang="en-US" dirty="0"/>
              <a:t>How dare anyone suggest that human thought could be encapsulated and manipulated like an algebraic formula?</a:t>
            </a:r>
          </a:p>
          <a:p>
            <a:r>
              <a:rPr lang="en-US" altLang="en-US" dirty="0"/>
              <a:t>Computers, as we know them today, are implementations of Boole’s </a:t>
            </a:r>
            <a:r>
              <a:rPr lang="en-US" altLang="en-US" i="1" dirty="0"/>
              <a:t>Laws of Thought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John Atanasoff and Claude Shannon were among the first to see this connection.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(1 of 5)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Kmap is a matrix consisting of rows and columns that represent the output values of a Boolean function.</a:t>
            </a:r>
          </a:p>
          <a:p>
            <a:r>
              <a:rPr lang="en-US" altLang="en-US" dirty="0"/>
              <a:t>The output values placed in each cell are derived from the minterms of a Boolean function.</a:t>
            </a:r>
          </a:p>
          <a:p>
            <a:r>
              <a:rPr lang="en-US" altLang="en-US" dirty="0"/>
              <a:t>A </a:t>
            </a:r>
            <a:r>
              <a:rPr lang="en-US" altLang="en-US" i="1" dirty="0"/>
              <a:t>minterm</a:t>
            </a:r>
            <a:r>
              <a:rPr lang="en-US" altLang="en-US" dirty="0"/>
              <a:t> is a product term that contains all of the function’s variables exactly once, either complemented or not complemented.</a:t>
            </a:r>
          </a:p>
        </p:txBody>
      </p:sp>
    </p:spTree>
    <p:extLst>
      <p:ext uri="{BB962C8B-B14F-4D97-AF65-F5344CB8AC3E}">
        <p14:creationId xmlns:p14="http://schemas.microsoft.com/office/powerpoint/2010/main" val="3764123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For example, the minterms for a function having the inputs </a:t>
            </a:r>
            <a:r>
              <a:rPr lang="en-US" altLang="en-US" sz="2600" i="1" dirty="0"/>
              <a:t>x</a:t>
            </a:r>
            <a:r>
              <a:rPr lang="en-US" altLang="en-US" sz="2600" dirty="0"/>
              <a:t> and </a:t>
            </a:r>
            <a:r>
              <a:rPr lang="en-US" altLang="en-US" sz="2600" i="1" dirty="0"/>
              <a:t>y</a:t>
            </a:r>
            <a:r>
              <a:rPr lang="en-US" altLang="en-US" sz="2600" dirty="0"/>
              <a:t> are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x’y</a:t>
            </a:r>
            <a:r>
              <a:rPr lang="en-US" altLang="en-US" sz="2400" dirty="0"/>
              <a:t>,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 x’y</a:t>
            </a:r>
            <a:r>
              <a:rPr lang="en-US" altLang="en-US" sz="2400" dirty="0"/>
              <a:t>,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 xy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altLang="en-US" sz="2600" dirty="0"/>
              <a:t>,</a:t>
            </a:r>
            <a:r>
              <a:rPr lang="en-US" altLang="en-US" sz="2600" dirty="0">
                <a:latin typeface="Arial" charset="0"/>
              </a:rPr>
              <a:t> </a:t>
            </a:r>
            <a:r>
              <a:rPr lang="en-US" altLang="en-US" sz="2600" dirty="0"/>
              <a:t>and</a:t>
            </a:r>
            <a:r>
              <a:rPr lang="en-US" altLang="en-US" sz="2600" dirty="0">
                <a:latin typeface="Arial" charset="0"/>
              </a:rPr>
              <a:t>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xy</a:t>
            </a:r>
            <a:r>
              <a:rPr lang="en-US" altLang="en-US" sz="2600" b="1" dirty="0">
                <a:latin typeface="Arial" charset="0"/>
              </a:rPr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Consider the Boolean function,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F(x,y)= xy + xy’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Its minterms are: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FCDB021-95AF-9640-A355-D97F9A6F4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(2 of 5)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B1286-CB13-FA4C-9386-34C57CA2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86200"/>
            <a:ext cx="3009900" cy="2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0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(3 of 5)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Similarly, a function having three inputs, has the minterms that are shown in this diagram.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A68E3-2FC7-8F46-A027-2EF7DE91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200400"/>
            <a:ext cx="3200400" cy="30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(4 of 5)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8768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 Kmap has a cell for each minterm.</a:t>
            </a:r>
          </a:p>
          <a:p>
            <a:r>
              <a:rPr lang="en-US" altLang="en-US" dirty="0"/>
              <a:t>This means that it has a cell for each line for the truth table of a function.</a:t>
            </a:r>
          </a:p>
          <a:p>
            <a:r>
              <a:rPr lang="en-US" altLang="en-US" dirty="0"/>
              <a:t>The truth table for the function </a:t>
            </a:r>
            <a:r>
              <a:rPr lang="en-US" altLang="en-US" i="1" dirty="0"/>
              <a:t>F(x,y) = xy </a:t>
            </a:r>
            <a:r>
              <a:rPr lang="en-US" altLang="en-US" dirty="0"/>
              <a:t>is shown at the right along with its corresponding Kmap.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72592-0F24-DF42-A917-26667B321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5000"/>
            <a:ext cx="27305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7CDE2-6328-1C47-ADE8-A83E230C4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419600"/>
            <a:ext cx="1968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0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(5 of 5) 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2578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As another example, we give the truth table and KMap for the function, </a:t>
            </a:r>
            <a:r>
              <a:rPr lang="en-US" altLang="en-US" i="1" dirty="0"/>
              <a:t>F(x,y) = x + y </a:t>
            </a:r>
            <a:r>
              <a:rPr lang="en-US" altLang="en-US" dirty="0"/>
              <a:t>at the right.</a:t>
            </a:r>
          </a:p>
          <a:p>
            <a:r>
              <a:rPr lang="en-US" altLang="en-US" dirty="0"/>
              <a:t>This function is equivalent to the OR of all of the minterms that have a value of 1. Thus: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5181600"/>
            <a:ext cx="5435600" cy="415925"/>
          </a:xfrm>
          <a:prstGeom prst="rect">
            <a:avLst/>
          </a:prstGeom>
          <a:noFill/>
        </p:spPr>
        <p:txBody>
          <a:bodyPr bIns="0" anchor="b">
            <a:spAutoFit/>
          </a:bodyPr>
          <a:lstStyle/>
          <a:p>
            <a:pPr>
              <a:defRPr/>
            </a:pPr>
            <a:r>
              <a:rPr lang="en-US" altLang="en-US" sz="36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F(x,y)=</a:t>
            </a:r>
            <a:r>
              <a:rPr lang="en-US" altLang="en-US" sz="14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r>
              <a:rPr lang="en-US" altLang="en-US" sz="14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4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dirty="0">
                <a:latin typeface="Courier New" panose="02070309020205020404" pitchFamily="49" charset="0"/>
                <a:cs typeface="Courier New" panose="02070309020205020404" pitchFamily="49" charset="0"/>
              </a:rPr>
              <a:t>x’y+xy’+xy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B3F93-C4BD-9D42-B049-B80355367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52600"/>
            <a:ext cx="27432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A02A8-6E10-594D-AE10-8BE61097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1910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8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(1 of 3) 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4864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Of course, the minterm function that we derived from our Kmap was not in simplest terms.  </a:t>
            </a:r>
          </a:p>
          <a:p>
            <a:pPr lvl="1"/>
            <a:r>
              <a:rPr lang="en-US" altLang="en-US" dirty="0"/>
              <a:t>That’s what we started with in this example.</a:t>
            </a:r>
          </a:p>
          <a:p>
            <a:r>
              <a:rPr lang="en-US" altLang="en-US" dirty="0"/>
              <a:t>We can, however, reduce our complicated expression to its simplest terms by finding adjacent 1s in the Kmap that can be collected into groups that are powers of two.</a:t>
            </a:r>
          </a:p>
          <a:p>
            <a:r>
              <a:rPr lang="en-US" altLang="en-US" dirty="0"/>
              <a:t>In our example, we have two such groups.</a:t>
            </a:r>
          </a:p>
          <a:p>
            <a:pPr lvl="1"/>
            <a:r>
              <a:rPr lang="en-US" altLang="en-US" dirty="0"/>
              <a:t>Can you find them?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4319B-EA9D-C941-BA56-19A8D218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956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2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(2 of 3) 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5720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best way of selecting two groups of 1s form our simple Kmap is shown below.  </a:t>
            </a:r>
          </a:p>
          <a:p>
            <a:r>
              <a:rPr lang="en-US" altLang="en-US" dirty="0"/>
              <a:t>We see that both groups are powers of two and that the groups overlap.</a:t>
            </a:r>
          </a:p>
          <a:p>
            <a:r>
              <a:rPr lang="en-US" altLang="en-US" dirty="0"/>
              <a:t>The next slide gives guidance for selecting Kmap groups.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5D519-424F-D743-81A3-B61D016DE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5814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3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(3 of 3) 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The rules of Kmap simplification are:</a:t>
            </a:r>
          </a:p>
          <a:p>
            <a:pPr lvl="1"/>
            <a:r>
              <a:rPr lang="en-US" altLang="en-US" dirty="0"/>
              <a:t>Groupings can contain only 1s; no 0s.</a:t>
            </a:r>
          </a:p>
          <a:p>
            <a:pPr lvl="1"/>
            <a:r>
              <a:rPr lang="en-US" altLang="en-US" dirty="0"/>
              <a:t>Groups can be formed only at right angles; diagonal groups are not allowed.</a:t>
            </a:r>
          </a:p>
          <a:p>
            <a:pPr lvl="1"/>
            <a:r>
              <a:rPr lang="en-US" altLang="en-US" dirty="0"/>
              <a:t>The number of 1s in a group must be a power of 2 – even if it contains a single 1.</a:t>
            </a:r>
          </a:p>
          <a:p>
            <a:pPr lvl="1"/>
            <a:r>
              <a:rPr lang="en-US" altLang="en-US" dirty="0"/>
              <a:t>The groups must be made as large as possible.</a:t>
            </a:r>
          </a:p>
          <a:p>
            <a:pPr lvl="1"/>
            <a:r>
              <a:rPr lang="en-US" altLang="en-US" dirty="0"/>
              <a:t>Groups can overlap and wrap around the sides of the Kmap.</a:t>
            </a:r>
          </a:p>
        </p:txBody>
      </p:sp>
    </p:spTree>
    <p:extLst>
      <p:ext uri="{BB962C8B-B14F-4D97-AF65-F5344CB8AC3E}">
        <p14:creationId xmlns:p14="http://schemas.microsoft.com/office/powerpoint/2010/main" val="3478213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(1 of 7) 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4582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 Kmap for three variables is constructed as shown in the diagram below.</a:t>
            </a:r>
          </a:p>
          <a:p>
            <a:r>
              <a:rPr lang="en-US" altLang="en-US" dirty="0"/>
              <a:t>We have placed each minterm in the cell that will hold its value.</a:t>
            </a:r>
          </a:p>
          <a:p>
            <a:pPr lvl="1"/>
            <a:r>
              <a:rPr lang="en-US" altLang="en-US" dirty="0"/>
              <a:t>Notice that the values for the </a:t>
            </a:r>
            <a:r>
              <a:rPr lang="en-US" altLang="en-US" i="1" dirty="0"/>
              <a:t>yz</a:t>
            </a:r>
            <a:r>
              <a:rPr lang="en-US" altLang="en-US" dirty="0"/>
              <a:t> combination at the top of the matrix form a pattern that is not a normal binary sequence.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CE9F0-A9C8-AA4B-9DC3-F65C8109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648200"/>
            <a:ext cx="4254500" cy="15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66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03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(2 of 7)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Thus, the first row of the Kmap contains all minterms where x has a value of zero.</a:t>
            </a:r>
          </a:p>
          <a:p>
            <a:r>
              <a:rPr lang="en-US" altLang="en-US" dirty="0"/>
              <a:t>The first column contains all minterms where y and z both have a value of zero.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C76A1-9286-374A-AF6B-AF84095F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343400"/>
            <a:ext cx="4559300" cy="17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9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3.1 Introduction (2 of 2)</a:t>
            </a:r>
          </a:p>
        </p:txBody>
      </p:sp>
      <p:sp>
        <p:nvSpPr>
          <p:cNvPr id="39526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In the middle of the twentieth century, computers were commonly known as “thinking machines” and “electronic brains.”</a:t>
            </a:r>
          </a:p>
          <a:p>
            <a:pPr lvl="1"/>
            <a:r>
              <a:rPr lang="en-US" altLang="en-US" dirty="0"/>
              <a:t>Many people were fearful of them.</a:t>
            </a:r>
          </a:p>
          <a:p>
            <a:r>
              <a:rPr lang="en-US" altLang="en-US" dirty="0"/>
              <a:t>Nowadays, we rarely ponder the relationship between electronic digital computers and human logic. Computers are accepted as part of our lives.</a:t>
            </a:r>
          </a:p>
          <a:p>
            <a:pPr lvl="1"/>
            <a:r>
              <a:rPr lang="en-US" altLang="en-US" dirty="0"/>
              <a:t>Many people, however, are still fearful of them.</a:t>
            </a:r>
          </a:p>
          <a:p>
            <a:r>
              <a:rPr lang="en-US" altLang="en-US" dirty="0"/>
              <a:t>In this chapter, you will learn the simplicity that constitutes the essence of the machine.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(3 of 7)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the function:</a:t>
            </a:r>
          </a:p>
          <a:p>
            <a:endParaRPr lang="en-US" altLang="en-US" dirty="0"/>
          </a:p>
          <a:p>
            <a:r>
              <a:rPr lang="en-US" altLang="en-US" dirty="0"/>
              <a:t>Its Kmap is given below.</a:t>
            </a:r>
          </a:p>
          <a:p>
            <a:pPr lvl="1"/>
            <a:r>
              <a:rPr lang="en-US" altLang="en-US" dirty="0"/>
              <a:t>What is the largest group of 1s that is a power of 2?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667000"/>
            <a:ext cx="8051800" cy="496887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4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F(X,Y,Z)=</a:t>
            </a:r>
            <a:r>
              <a:rPr lang="en-US" altLang="en-US" sz="18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44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X’Y’Z + X’YZ + XY’Z + 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F37CE-DE98-AF4D-9296-D3BD914AE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19600"/>
            <a:ext cx="3073400" cy="15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0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(4 of 7)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257800" cy="31242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This grouping tells us that changes in the variables x and y have no influence upon the value of the function: They are irrelevant.</a:t>
            </a:r>
          </a:p>
          <a:p>
            <a:r>
              <a:rPr lang="en-US" altLang="en-US" dirty="0"/>
              <a:t>This means that the function,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reduces to </a:t>
            </a:r>
            <a:r>
              <a:rPr lang="en-US" altLang="en-US" i="1" dirty="0"/>
              <a:t>F(x) = z.</a:t>
            </a:r>
          </a:p>
        </p:txBody>
      </p:sp>
      <p:sp>
        <p:nvSpPr>
          <p:cNvPr id="16389" name="Text Box 8"/>
          <p:cNvSpPr txBox="1">
            <a:spLocks noChangeArrowheads="1"/>
          </p:cNvSpPr>
          <p:nvPr/>
        </p:nvSpPr>
        <p:spPr bwMode="auto">
          <a:xfrm>
            <a:off x="1066800" y="5181600"/>
            <a:ext cx="75438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5000"/>
              </a:spcBef>
              <a:buFontTx/>
              <a:buNone/>
            </a:pP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You could verify this reduction with identities or a truth table.</a:t>
            </a:r>
            <a:endParaRPr lang="en-US" altLang="en-US" sz="2000" b="0" baseline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4267200"/>
            <a:ext cx="7620000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F(X,Y,Z)=</a:t>
            </a:r>
            <a:r>
              <a:rPr lang="en-US" altLang="en-US" sz="1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X’Y’Z + X’YZ + XY’Z + 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F2EDF-F3BD-CC43-882D-17196DB72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2434512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(5 of 7) 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Now for a more complicated Kmap. Consider the function: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Its Kmap is shown below. There are (only) two groupings of 1s.</a:t>
            </a:r>
          </a:p>
          <a:p>
            <a:pPr lvl="1"/>
            <a:r>
              <a:rPr lang="en-US" altLang="en-US" dirty="0"/>
              <a:t>Can you find them?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85800" y="3352800"/>
            <a:ext cx="8001000" cy="928687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F(X,Y,Z)= X’Y’Z’+ X’Y’Z + X’YZ </a:t>
            </a:r>
          </a:p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+ X’YZ’+ XY’Z’+ XYZ’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216E8-0CBC-D348-9F8F-4D363DF5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76800"/>
            <a:ext cx="2863850" cy="13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8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(6 of 7) 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In this Kmap, we see an example of a group that wraps around the sides of a Kmap.</a:t>
            </a:r>
          </a:p>
          <a:p>
            <a:r>
              <a:rPr lang="en-US" altLang="en-US" dirty="0"/>
              <a:t>This group tells us that the values of </a:t>
            </a:r>
            <a:r>
              <a:rPr lang="en-US" altLang="en-US" i="1" dirty="0"/>
              <a:t>x</a:t>
            </a:r>
            <a:r>
              <a:rPr lang="en-US" altLang="en-US" dirty="0"/>
              <a:t> and </a:t>
            </a:r>
            <a:r>
              <a:rPr lang="en-US" altLang="en-US" i="1" dirty="0"/>
              <a:t>y</a:t>
            </a:r>
            <a:r>
              <a:rPr lang="en-US" altLang="en-US" dirty="0"/>
              <a:t> are not relevant to the term of the function that is encompassed by the group.</a:t>
            </a:r>
          </a:p>
          <a:p>
            <a:pPr lvl="1"/>
            <a:r>
              <a:rPr lang="en-US" altLang="en-US" dirty="0"/>
              <a:t>What does this tell us about this term of the function?</a:t>
            </a:r>
          </a:p>
          <a:p>
            <a:endParaRPr lang="en-US" altLang="en-US" dirty="0"/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752600" y="5029200"/>
            <a:ext cx="2133600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What about the green group in the top row?</a:t>
            </a:r>
            <a:endParaRPr lang="en-US" altLang="en-US" sz="2000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1A046-B1E8-924E-8FB3-CD820A2B9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76800"/>
            <a:ext cx="3086100" cy="15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58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10000"/>
              </a:spcBef>
              <a:spcAft>
                <a:spcPts val="500"/>
              </a:spcAft>
            </a:pPr>
            <a:r>
              <a:rPr lang="en-US" altLang="en-US" sz="2600" dirty="0"/>
              <a:t>The green group in the top row tells us that only the value of </a:t>
            </a:r>
            <a:r>
              <a:rPr lang="en-US" altLang="en-US" sz="2600" i="1" dirty="0"/>
              <a:t>x</a:t>
            </a:r>
            <a:r>
              <a:rPr lang="en-US" altLang="en-US" sz="2600" dirty="0"/>
              <a:t> is significant in that group.</a:t>
            </a:r>
          </a:p>
          <a:p>
            <a:pPr>
              <a:spcBef>
                <a:spcPct val="10000"/>
              </a:spcBef>
              <a:spcAft>
                <a:spcPts val="500"/>
              </a:spcAft>
            </a:pPr>
            <a:r>
              <a:rPr lang="en-US" altLang="en-US" sz="2600" dirty="0"/>
              <a:t>We see that it is complemented in that row, so the other term of the reduced function is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X’</a:t>
            </a:r>
            <a:r>
              <a:rPr lang="en-US" altLang="en-US" sz="2600" dirty="0">
                <a:latin typeface="Arial" charset="0"/>
              </a:rPr>
              <a:t>     </a:t>
            </a:r>
          </a:p>
          <a:p>
            <a:pPr>
              <a:spcBef>
                <a:spcPct val="10000"/>
              </a:spcBef>
            </a:pPr>
            <a:r>
              <a:rPr lang="en-US" altLang="en-US" sz="2600" dirty="0"/>
              <a:t>Our reduced function is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F(X,Y,Z)= X’+</a:t>
            </a:r>
            <a:r>
              <a:rPr lang="en-US" alt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Z’</a:t>
            </a:r>
          </a:p>
        </p:txBody>
      </p:sp>
      <p:sp>
        <p:nvSpPr>
          <p:cNvPr id="19461" name="Text Box 10"/>
          <p:cNvSpPr txBox="1">
            <a:spLocks noChangeArrowheads="1"/>
          </p:cNvSpPr>
          <p:nvPr/>
        </p:nvSpPr>
        <p:spPr bwMode="auto">
          <a:xfrm>
            <a:off x="1524000" y="4800600"/>
            <a:ext cx="2667000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Recall that we had six minterms in our original function!</a:t>
            </a:r>
            <a:endParaRPr lang="en-US" altLang="en-US" sz="2000" b="0" baseline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1B79F3E-7245-F147-84D3-4CCE7A24B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(7 of 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EF22A-A68B-9543-9846-CCCFEF8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724400"/>
            <a:ext cx="2686050" cy="13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3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3.4.5 Kmap Simplification for Four Variables (1 of 4)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model can be extended to accommodate the 16 minterms that are produced by a four-input function.</a:t>
            </a:r>
          </a:p>
          <a:p>
            <a:r>
              <a:rPr lang="en-US" altLang="en-US" dirty="0"/>
              <a:t>This is the format for a 16-minterm Kmap: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A6BD6-6D12-FB4D-8D41-06FC3066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0"/>
            <a:ext cx="4140200" cy="19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9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3.4.5 Kmap Simplification for Four Variables (2 of 4)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124200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We have populated the Kmap shown below with the nonzero minterms from the function:</a:t>
            </a:r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dirty="0"/>
              <a:t>Can you identify (only) three groups in this Kmap?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1524000" y="4780002"/>
            <a:ext cx="2057400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15000"/>
              </a:spcBef>
              <a:buFontTx/>
              <a:buNone/>
            </a:pP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Recall that groups can overlap.</a:t>
            </a:r>
            <a:endParaRPr lang="en-US" altLang="en-US" sz="2000" b="0" baseline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048000"/>
            <a:ext cx="8305800" cy="928687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W’X’Y’Z’+ W’X’Y’Z + W’X’YZ’ </a:t>
            </a:r>
          </a:p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+ W’XYZ’+ WX’Y’Z’+ WX’Y’Z + WX’YZ’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BFAD3-D572-9C45-A384-4242C879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648200"/>
            <a:ext cx="2425700" cy="15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3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3.4.5 Kmap Simplification for Four Variables (3 of 4)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743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Our three groups consist of:</a:t>
            </a:r>
          </a:p>
          <a:p>
            <a:pPr lvl="1"/>
            <a:r>
              <a:rPr lang="en-US" altLang="en-US" dirty="0"/>
              <a:t>A purple group entirely within the Kmap at the right.</a:t>
            </a:r>
          </a:p>
          <a:p>
            <a:pPr lvl="1"/>
            <a:r>
              <a:rPr lang="en-US" altLang="en-US" dirty="0"/>
              <a:t>A pink group that wraps the top and bottom.</a:t>
            </a:r>
          </a:p>
          <a:p>
            <a:pPr lvl="1"/>
            <a:r>
              <a:rPr lang="en-US" altLang="en-US" dirty="0"/>
              <a:t>A green group that spans the corners.</a:t>
            </a:r>
          </a:p>
          <a:p>
            <a:r>
              <a:rPr lang="en-US" altLang="en-US" dirty="0"/>
              <a:t>Thus we have three terms in our final function: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4343400"/>
            <a:ext cx="4964113" cy="928688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W’Y’+ X’Z’</a:t>
            </a:r>
          </a:p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+ W’YZ’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B342B-BA23-F340-AB85-019A3140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343400"/>
            <a:ext cx="244736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63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3.4.5 Kmap Simplification for Four Variables (4 of 4)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9718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It is possible to have a choice as to how to pick groups within a Kmap, while keeping the groups as large as possible.</a:t>
            </a:r>
          </a:p>
          <a:p>
            <a:r>
              <a:rPr lang="en-US" altLang="en-US" dirty="0"/>
              <a:t>The (different) functions that result from the groupings below are logically equivalent.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64528-F65E-E446-9AE8-580803D0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4836345"/>
            <a:ext cx="2172393" cy="141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861AF-ACFC-A543-B4AD-A38232BAE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820920"/>
            <a:ext cx="2133600" cy="14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(1 of 5) 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Real circuits don’t always need to have an output defined for every possible input.</a:t>
            </a:r>
          </a:p>
          <a:p>
            <a:pPr lvl="1"/>
            <a:r>
              <a:rPr lang="en-US" altLang="en-US" dirty="0"/>
              <a:t>For example, some calculator displays consist of 7-segment LEDs. These LEDs can display 27 </a:t>
            </a:r>
            <a:r>
              <a:rPr lang="en-US" dirty="0"/>
              <a:t>– </a:t>
            </a:r>
            <a:r>
              <a:rPr lang="en-US" altLang="en-US" dirty="0"/>
              <a:t>1 patterns, but only ten of them are useful.</a:t>
            </a:r>
          </a:p>
          <a:p>
            <a:r>
              <a:rPr lang="en-US" altLang="en-US" dirty="0"/>
              <a:t>If a circuit is designed so that a particular set of inputs can never happen, we call this set of inputs a don’t care condition.</a:t>
            </a:r>
          </a:p>
          <a:p>
            <a:r>
              <a:rPr lang="en-US" altLang="en-US" dirty="0"/>
              <a:t>They are very helpful to us in Kmap circuit simplification.</a:t>
            </a:r>
          </a:p>
        </p:txBody>
      </p:sp>
    </p:spTree>
    <p:extLst>
      <p:ext uri="{BB962C8B-B14F-4D97-AF65-F5344CB8AC3E}">
        <p14:creationId xmlns:p14="http://schemas.microsoft.com/office/powerpoint/2010/main" val="221710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 of 17)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Boolean algebra is a mathematical system for the manipulation of variables that can have one of two values.</a:t>
            </a:r>
          </a:p>
          <a:p>
            <a:pPr lvl="1"/>
            <a:r>
              <a:rPr lang="en-US" altLang="en-US" dirty="0"/>
              <a:t>In formal logic, these values are “true” and “false.”</a:t>
            </a:r>
          </a:p>
          <a:p>
            <a:pPr lvl="1"/>
            <a:r>
              <a:rPr lang="en-US" altLang="en-US" dirty="0"/>
              <a:t>In digital systems, these values are “on” and “off,” 1 and 0, or “high” and “low.”</a:t>
            </a:r>
          </a:p>
          <a:p>
            <a:r>
              <a:rPr lang="en-US" altLang="en-US" dirty="0"/>
              <a:t>Boolean expressions are created by performing operations on Boolean variables.</a:t>
            </a:r>
          </a:p>
          <a:p>
            <a:pPr lvl="1"/>
            <a:r>
              <a:rPr lang="en-US" altLang="en-US" dirty="0"/>
              <a:t>Common Boolean operators include AND, OR, and NOT.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(2 of 5)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9624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a Kmap, a don’t care condition is identified by an </a:t>
            </a:r>
            <a:r>
              <a:rPr lang="en-US" altLang="en-US" i="1" dirty="0"/>
              <a:t>X</a:t>
            </a:r>
            <a:r>
              <a:rPr lang="en-US" altLang="en-US" dirty="0"/>
              <a:t> in the cell of the minterm(s) for the don’t care inputs, as shown here.</a:t>
            </a:r>
          </a:p>
          <a:p>
            <a:r>
              <a:rPr lang="en-US" altLang="en-US" dirty="0"/>
              <a:t>In performing the simplification, we are free to include or ignore the </a:t>
            </a:r>
            <a:r>
              <a:rPr lang="en-US" altLang="en-US" i="1" dirty="0"/>
              <a:t>X</a:t>
            </a:r>
            <a:r>
              <a:rPr lang="en-US" altLang="en-US" dirty="0"/>
              <a:t>’s when creating our groups.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C22DF-1D56-AD4C-A8F0-4312340D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57400"/>
            <a:ext cx="3810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0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(3 of 5) 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one grouping in the Kmap below, we have the function: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400"/>
            <a:ext cx="4760912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W’Y’+ YZ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E823-F015-4041-9507-460A6509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657600"/>
            <a:ext cx="381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73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(4 of 5) 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different grouping gives us the function: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895600"/>
            <a:ext cx="4760912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W’Z+ 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66D7-130F-3B4A-AD91-FDF08E5A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05200"/>
            <a:ext cx="3784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70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(5 of 5)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8763000" cy="46482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The truth table of:	     differs from the truth table of: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However, the values for which they differ, are the inputs for which we have don’t care conditions.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533400" y="2743200"/>
            <a:ext cx="4760913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W’Y’+ YZ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4800" y="2667000"/>
            <a:ext cx="4760913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>
              <a:defRPr/>
            </a:pPr>
            <a:r>
              <a:rPr lang="en-US" altLang="en-US" sz="4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F(W,X,Y,Z)= W’Z + 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A83C8-268D-5840-A109-CEEC86FF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2205653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A6185-3039-0F40-9CDC-5A3301308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76600"/>
            <a:ext cx="2196063" cy="1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5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3.4.7 Summary (1 of 2) 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Kmaps provide an easy graphical method of simplifying Boolean expressions.</a:t>
            </a:r>
          </a:p>
          <a:p>
            <a:r>
              <a:rPr lang="en-US" altLang="en-US" dirty="0"/>
              <a:t>A Kmap is a matrix consisting of the outputs of the minterms of a Boolean function.</a:t>
            </a:r>
          </a:p>
          <a:p>
            <a:r>
              <a:rPr lang="en-US" altLang="en-US" dirty="0"/>
              <a:t>In this section, we have discussed 2-, 3-, and 4-input Kmaps. This method can be extended to any number of inputs through the use of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926488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3.4.7 Summary (2 of 2)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Recapping the rules of Kmap simplification:</a:t>
            </a:r>
          </a:p>
          <a:p>
            <a:pPr lvl="1"/>
            <a:r>
              <a:rPr lang="en-US" altLang="en-US" dirty="0"/>
              <a:t>Groupings can contain only 1s; no 0s.</a:t>
            </a:r>
          </a:p>
          <a:p>
            <a:pPr lvl="1"/>
            <a:r>
              <a:rPr lang="en-US" altLang="en-US" dirty="0"/>
              <a:t>Groups can be formed only at right angles; diagonal groups are not allowed.</a:t>
            </a:r>
          </a:p>
          <a:p>
            <a:pPr lvl="1"/>
            <a:r>
              <a:rPr lang="en-US" altLang="en-US" dirty="0"/>
              <a:t>The number of 1s in a group must be a power of 2 – even if it contains a single 1.</a:t>
            </a:r>
          </a:p>
          <a:p>
            <a:pPr lvl="1"/>
            <a:r>
              <a:rPr lang="en-US" altLang="en-US" dirty="0"/>
              <a:t>The groups must be made as large as possible.</a:t>
            </a:r>
          </a:p>
          <a:p>
            <a:pPr lvl="1"/>
            <a:r>
              <a:rPr lang="en-US" altLang="en-US" dirty="0"/>
              <a:t>Groups can overlap and wrap around the sides of the Kmap.</a:t>
            </a:r>
          </a:p>
          <a:p>
            <a:pPr lvl="1"/>
            <a:r>
              <a:rPr lang="en-US" altLang="en-US" dirty="0"/>
              <a:t>Use don’t care conditions when you can.</a:t>
            </a:r>
          </a:p>
        </p:txBody>
      </p:sp>
    </p:spTree>
    <p:extLst>
      <p:ext uri="{BB962C8B-B14F-4D97-AF65-F5344CB8AC3E}">
        <p14:creationId xmlns:p14="http://schemas.microsoft.com/office/powerpoint/2010/main" val="3401303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(1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429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The main thing to remember is that combinations of gates implement Boolean functions.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circuit below implements the Boolean function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F(x,y,z) = x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y’z</a:t>
            </a:r>
            <a:r>
              <a:rPr lang="en-US" altLang="en-US" dirty="0">
                <a:latin typeface="Arial" charset="0"/>
              </a:rPr>
              <a:t>:</a:t>
            </a:r>
            <a:endParaRPr lang="en-US" altLang="en-US" dirty="0"/>
          </a:p>
        </p:txBody>
      </p:sp>
      <p:sp>
        <p:nvSpPr>
          <p:cNvPr id="446471" name="Text Box 7"/>
          <p:cNvSpPr txBox="1">
            <a:spLocks noChangeArrowheads="1"/>
          </p:cNvSpPr>
          <p:nvPr/>
        </p:nvSpPr>
        <p:spPr bwMode="auto">
          <a:xfrm>
            <a:off x="2209800" y="5410200"/>
            <a:ext cx="4953000" cy="762000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sz="2200" baseline="0" dirty="0">
                <a:solidFill>
                  <a:srgbClr val="CC3300"/>
                </a:solidFill>
              </a:rPr>
              <a:t>We simplify our Boolean expressions so that we can create simpler circuits.</a:t>
            </a:r>
            <a:endParaRPr lang="en-US" altLang="en-US" b="0" baseline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367C9-6B35-764E-88FA-A656458EA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276600"/>
            <a:ext cx="3782934" cy="10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01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(2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Standard digital components are combined into single integrated circuit packages.</a:t>
            </a:r>
          </a:p>
          <a:p>
            <a:r>
              <a:rPr lang="en-US" altLang="en-US" dirty="0"/>
              <a:t>Boolean logic can be used to implement the desired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C753F-F2A1-2249-AABD-3C122D925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14800"/>
            <a:ext cx="4330700" cy="19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(3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Boolean circuit: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Can be rendered using only NAND gates 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234E4-2D82-2642-A366-BCD6D21A5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14600"/>
            <a:ext cx="43942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4ED7-3664-1043-8491-4F23F4EC1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495800"/>
            <a:ext cx="6902450" cy="13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3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(4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 we can wire the pre-packaged circuit to implement our function: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96D3C-5171-DD40-A533-11CD0C0F3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24200"/>
            <a:ext cx="3632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1F6A3-85FD-D340-9D9E-3DA069ED4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495800"/>
            <a:ext cx="4152900" cy="17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(2 of 17)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3340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 Boolean operator can be completely described using a truth table.</a:t>
            </a:r>
          </a:p>
          <a:p>
            <a:r>
              <a:rPr lang="en-US" altLang="en-US" dirty="0"/>
              <a:t>The truth table for the Boolean operators AND and OR are shown at the right.</a:t>
            </a:r>
          </a:p>
          <a:p>
            <a:r>
              <a:rPr lang="en-US" altLang="en-US" dirty="0"/>
              <a:t>The AND operator is also known as a Boolean product. The OR operator is the Boolean sum.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33B87-C88E-6040-A836-3DAE591AC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1899047" cy="4191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(5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Boolean logic is used to solve practical problems.</a:t>
            </a:r>
          </a:p>
          <a:p>
            <a:r>
              <a:rPr lang="en-US" altLang="en-US" dirty="0"/>
              <a:t>Expressed in terms of Boolean logic practical problems can be expressed by truth tables.</a:t>
            </a:r>
          </a:p>
          <a:p>
            <a:r>
              <a:rPr lang="en-US" altLang="en-US" dirty="0"/>
              <a:t>Truth tables can be readily rendered into Boolean logic circuits.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020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(6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Suppose we are to design a logic circuit to determine the best time to plant a garden. </a:t>
            </a:r>
          </a:p>
          <a:p>
            <a:r>
              <a:rPr lang="en-US" altLang="en-US" dirty="0"/>
              <a:t>We consider three factors (inputs): </a:t>
            </a:r>
          </a:p>
          <a:p>
            <a:pPr lvl="1"/>
            <a:r>
              <a:rPr lang="en-US" altLang="en-US" dirty="0"/>
              <a:t>(1) time, where 0 represents day and 1 represents evening; </a:t>
            </a:r>
          </a:p>
          <a:p>
            <a:pPr lvl="1"/>
            <a:r>
              <a:rPr lang="en-US" altLang="en-US" dirty="0"/>
              <a:t>(2) moon phase, where 0 represents not full and 1 represents full; and </a:t>
            </a:r>
          </a:p>
          <a:p>
            <a:pPr lvl="1"/>
            <a:r>
              <a:rPr lang="en-US" altLang="en-US" dirty="0"/>
              <a:t>(3) temperature, where 0 represents 45°F and below, and 1 represents over 45°F. </a:t>
            </a:r>
          </a:p>
          <a:p>
            <a:r>
              <a:rPr lang="en-US" altLang="en-US" dirty="0"/>
              <a:t>We determine that the best time to plant a garden is during the evening with a full moon.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931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(7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results in the following truth table: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4562C-16DD-904E-A743-E5C04B555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6807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3.5 Digital Components (8 of 8)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From the truth table, we derive the circuit: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CE8D6-C90B-4546-B6DC-758E24899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3848100" cy="17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21357-F801-FD40-A555-D7734E3C3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572000"/>
            <a:ext cx="2984500" cy="1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0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(1 of 12)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We have designed a circuit that implements the Boolean function: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circuit is an example of </a:t>
            </a:r>
            <a:r>
              <a:rPr lang="en-US" altLang="en-US" i="1" dirty="0"/>
              <a:t>a combinational logic circuit.</a:t>
            </a:r>
          </a:p>
          <a:p>
            <a:r>
              <a:rPr lang="en-US" altLang="en-US" dirty="0"/>
              <a:t>Combinational logic circuits produce a specified output (almost) at the instant when input values are applied.</a:t>
            </a:r>
          </a:p>
          <a:p>
            <a:pPr lvl="1"/>
            <a:r>
              <a:rPr lang="en-US" altLang="en-US" dirty="0"/>
              <a:t>In a later section, we will explore circuits where this is not the case.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D14-DEDB-3945-A94D-A70CB68BA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819400"/>
            <a:ext cx="4064000" cy="571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(2 of 12)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8100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Combinational logic circuits give us many useful devices.</a:t>
            </a:r>
          </a:p>
          <a:p>
            <a:r>
              <a:rPr lang="en-US" altLang="en-US" dirty="0"/>
              <a:t>One of the simplest is the </a:t>
            </a:r>
            <a:r>
              <a:rPr lang="en-US" altLang="en-US" i="1" dirty="0"/>
              <a:t>half adder</a:t>
            </a:r>
            <a:r>
              <a:rPr lang="en-US" altLang="en-US" dirty="0"/>
              <a:t>, which finds the sum of two bits.</a:t>
            </a:r>
          </a:p>
          <a:p>
            <a:r>
              <a:rPr lang="en-US" altLang="en-US" dirty="0"/>
              <a:t>We can gain some insight as to the construction of a half adder by looking at its truth table, shown at the right.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296A9-FCDB-9148-977A-994805637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81200"/>
            <a:ext cx="3479800" cy="2476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(3 of 12)</a:t>
            </a:r>
          </a:p>
        </p:txBody>
      </p:sp>
      <p:sp>
        <p:nvSpPr>
          <p:cNvPr id="452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As we see, the sum can be found using the XOR operation and the carry using the AND operation.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88A86-3047-794E-B63B-C32EC3B2E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81400"/>
            <a:ext cx="34798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3100B-D16C-CE42-8A3F-8A199C420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05200"/>
            <a:ext cx="3479800" cy="2476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(4 of 12)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3528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We can change our half adder into to a full adder by including gates for processing the carry bit.</a:t>
            </a:r>
          </a:p>
          <a:p>
            <a:r>
              <a:rPr lang="en-US" altLang="en-US" dirty="0"/>
              <a:t>The truth table for a full adder is shown at the right.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82B3F-9EA3-5E4F-92A1-BF209E2E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7400"/>
            <a:ext cx="4114800" cy="3797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6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(5 of 12)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can we change the half adder shown below to make it a full adder?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0094E-EC73-224B-96A5-09E10DAAC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34798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12396-DAF9-D54C-ACB1-BCF9D77F2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124200"/>
            <a:ext cx="2717970" cy="2508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(6 of 12)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Here’s our completed full adder.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4A6CE-11CF-5E49-BD6E-8272BD0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19400"/>
            <a:ext cx="3924300" cy="302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87CB5-BEAA-E64A-9D56-4E2BFEEE1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819400"/>
            <a:ext cx="3429000" cy="3162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7" name="Rectangle 10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(3 of 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411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5800" y="1981200"/>
                <a:ext cx="5105400" cy="4114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The truth table for the Boolean NOT operator is shown at the right.</a:t>
                </a:r>
              </a:p>
              <a:p>
                <a:r>
                  <a:rPr lang="en-US" altLang="en-US" dirty="0"/>
                  <a:t>The NOT operation is most often designated by a prime mark (</a:t>
                </a: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X’</a:t>
                </a:r>
                <a:r>
                  <a:rPr lang="en-US" altLang="en-US" dirty="0"/>
                  <a:t>). It is sometimes indicated by an overbar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en-US" b="1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US" dirty="0"/>
                  <a:t>) or an “elbow” (</a:t>
                </a:r>
                <a:r>
                  <a:rPr lang="en-US" altLang="en-US" b="1" baseline="30000" dirty="0">
                    <a:latin typeface="Arial" charset="0"/>
                    <a:sym typeface="Symbol" pitchFamily="18" charset="2"/>
                  </a:rPr>
                  <a:t></a:t>
                </a:r>
                <a:r>
                  <a:rPr lang="en-US" alt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altLang="en-US" dirty="0"/>
                  <a:t>).</a:t>
                </a:r>
              </a:p>
            </p:txBody>
          </p:sp>
        </mc:Choice>
        <mc:Fallback xmlns="">
          <p:sp>
            <p:nvSpPr>
              <p:cNvPr id="401411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5105400" cy="4114800"/>
              </a:xfrm>
              <a:blipFill>
                <a:blip r:embed="rId4"/>
                <a:stretch>
                  <a:fillRect l="-2730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A89CCE-8A2D-E746-894C-8B555BF41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33600"/>
            <a:ext cx="2349500" cy="2705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(7 of 12)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Just as we combined half adders to make a full adder, full adders can connected in series.</a:t>
            </a:r>
          </a:p>
          <a:p>
            <a:r>
              <a:rPr lang="en-US" altLang="en-US" dirty="0"/>
              <a:t>The carry bit “ripples” from one adder to the next; hence, this configuration is called a </a:t>
            </a:r>
            <a:r>
              <a:rPr lang="en-US" altLang="en-US" i="1" dirty="0"/>
              <a:t>ripple-carry adder</a:t>
            </a:r>
            <a:r>
              <a:rPr lang="en-US" altLang="en-US" dirty="0"/>
              <a:t>.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1600200" y="5897563"/>
            <a:ext cx="6019800" cy="427037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Today’s systems employ more efficient adders.   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8C5E3-5A8C-2E4A-8A6D-CA3FDBA5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19600"/>
            <a:ext cx="7708900" cy="1143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(8 of 12)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0480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Decoders are another important type of combinational circuit.</a:t>
            </a:r>
          </a:p>
          <a:p>
            <a:r>
              <a:rPr lang="en-US" altLang="en-US" dirty="0"/>
              <a:t>Among other things, they are useful in selecting a memory location according a binary value placed on the address lines of a memory bus.</a:t>
            </a:r>
          </a:p>
          <a:p>
            <a:r>
              <a:rPr lang="en-US" altLang="en-US" dirty="0"/>
              <a:t>Address decoders with </a:t>
            </a:r>
            <a:r>
              <a:rPr lang="en-US" altLang="en-US" i="1" dirty="0"/>
              <a:t>n</a:t>
            </a:r>
            <a:r>
              <a:rPr lang="en-US" altLang="en-US" dirty="0"/>
              <a:t> inputs can select any of 2</a:t>
            </a:r>
            <a:r>
              <a:rPr lang="en-US" altLang="en-US" i="1" baseline="30000" dirty="0"/>
              <a:t>n </a:t>
            </a:r>
            <a:r>
              <a:rPr lang="en-US" altLang="en-US" dirty="0"/>
              <a:t>locations. </a:t>
            </a: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1295400" y="4953000"/>
            <a:ext cx="2057400" cy="1107996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This is a block diagram for a decoder.   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17E25-AD24-7441-BAA7-DCA3F7691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72000"/>
            <a:ext cx="5143500" cy="1587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(9 of 12)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is what a 2-to-4 decoder looks like on the inside.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3962400"/>
            <a:ext cx="2514600" cy="1107996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If x = 0 and y = 1, which output line is enabled?   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77E14-134C-A040-87A0-3480D58D1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3429000" cy="2197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(10 of 12)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0386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A multiplexer does just the opposite of a decoder.</a:t>
            </a:r>
          </a:p>
          <a:p>
            <a:r>
              <a:rPr lang="en-US" altLang="en-US" dirty="0"/>
              <a:t>It selects a single output from several inputs.</a:t>
            </a:r>
          </a:p>
          <a:p>
            <a:r>
              <a:rPr lang="en-US" altLang="en-US" dirty="0"/>
              <a:t>The particular input chosen for output is determined by the value of the multiplexer’s control lines.</a:t>
            </a:r>
          </a:p>
          <a:p>
            <a:r>
              <a:rPr lang="en-US" altLang="en-US" dirty="0"/>
              <a:t>To be able to select among </a:t>
            </a:r>
            <a:r>
              <a:rPr lang="en-US" altLang="en-US" i="1" dirty="0"/>
              <a:t>n</a:t>
            </a:r>
            <a:r>
              <a:rPr lang="en-US" altLang="en-US" dirty="0"/>
              <a:t> inputs, log</a:t>
            </a:r>
            <a:r>
              <a:rPr lang="en-US" altLang="en-US" baseline="-25000" dirty="0"/>
              <a:t>2</a:t>
            </a:r>
            <a:r>
              <a:rPr lang="en-US" altLang="en-US" i="1" dirty="0"/>
              <a:t>n</a:t>
            </a:r>
            <a:r>
              <a:rPr lang="en-US" altLang="en-US" dirty="0"/>
              <a:t> control lines are needed. </a:t>
            </a:r>
          </a:p>
          <a:p>
            <a:r>
              <a:rPr lang="en-US" altLang="en-US" dirty="0"/>
              <a:t>This is a block diagram for a multiplexer.   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BBFDB-2D00-3A44-9D1A-CA55786E8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81200"/>
            <a:ext cx="3860800" cy="2590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(11 of 12)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is what a 4-to-1 multiplexer looks like on the inside.  </a:t>
            </a:r>
          </a:p>
        </p:txBody>
      </p:sp>
      <p:sp>
        <p:nvSpPr>
          <p:cNvPr id="471045" name="Text Box 5"/>
          <p:cNvSpPr txBox="1">
            <a:spLocks noChangeArrowheads="1"/>
          </p:cNvSpPr>
          <p:nvPr/>
        </p:nvSpPr>
        <p:spPr bwMode="auto">
          <a:xfrm>
            <a:off x="6096000" y="4428163"/>
            <a:ext cx="2743200" cy="1446550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If S</a:t>
            </a:r>
            <a:r>
              <a:rPr lang="en-US" altLang="en-US" sz="2200" b="0" baseline="-25000" dirty="0">
                <a:solidFill>
                  <a:srgbClr val="000000"/>
                </a:solidFill>
                <a:latin typeface="+mj-lt"/>
              </a:rPr>
              <a:t>0</a:t>
            </a: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 = 1 and S</a:t>
            </a:r>
            <a:r>
              <a:rPr lang="en-US" altLang="en-US" sz="2200" b="0" baseline="-25000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 = 0, which input is transferred to the output?   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A09C1-5A3E-A34E-80C4-76E7480A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4407877" cy="2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3.6 Combinational Circuits (12 of 12)</a:t>
            </a:r>
          </a:p>
        </p:txBody>
      </p:sp>
      <p:sp>
        <p:nvSpPr>
          <p:cNvPr id="537604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r>
              <a:rPr lang="en-US" altLang="en-US" dirty="0"/>
              <a:t>This shifter moves the bits of a nibble one position to the left or right.  </a:t>
            </a:r>
          </a:p>
        </p:txBody>
      </p:sp>
      <p:sp>
        <p:nvSpPr>
          <p:cNvPr id="537605" name="Text Box 5"/>
          <p:cNvSpPr txBox="1">
            <a:spLocks noChangeArrowheads="1"/>
          </p:cNvSpPr>
          <p:nvPr/>
        </p:nvSpPr>
        <p:spPr bwMode="auto">
          <a:xfrm>
            <a:off x="914400" y="5029200"/>
            <a:ext cx="2286000" cy="1107996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If S = 0, in which direction do the input bits shift?   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BD152-BD36-A147-BF58-E5FF761B0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3634068" cy="358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 of 30)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Combinational logic circuits are perfect for situations when we require the immediate application of a Boolean function to a set of inputs. </a:t>
            </a:r>
          </a:p>
          <a:p>
            <a:r>
              <a:rPr lang="en-US" altLang="en-US" dirty="0"/>
              <a:t>There are other times, however, when we need a circuit to change its value with consideration to its current state as well as its inputs.</a:t>
            </a:r>
          </a:p>
          <a:p>
            <a:pPr lvl="1"/>
            <a:r>
              <a:rPr lang="en-US" altLang="en-US" dirty="0"/>
              <a:t>These circuits have to “remember” their current state.</a:t>
            </a:r>
          </a:p>
          <a:p>
            <a:r>
              <a:rPr lang="en-US" altLang="en-US" i="1" dirty="0"/>
              <a:t>Sequential logic circuits </a:t>
            </a:r>
            <a:r>
              <a:rPr lang="en-US" altLang="en-US" dirty="0"/>
              <a:t>provide this functionality for us.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 of 30)</a:t>
            </a:r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971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As the name implies, sequential logic circuits require a means by which events can be sequenced. </a:t>
            </a:r>
          </a:p>
          <a:p>
            <a:r>
              <a:rPr lang="en-US" altLang="en-US" dirty="0"/>
              <a:t>State changes are controlled by clocks.</a:t>
            </a:r>
          </a:p>
          <a:p>
            <a:pPr lvl="1"/>
            <a:r>
              <a:rPr lang="en-US" altLang="en-US" dirty="0"/>
              <a:t>A “clock” is a special circuit that sends electrical pulses through a circuit.</a:t>
            </a:r>
          </a:p>
          <a:p>
            <a:r>
              <a:rPr lang="en-US" altLang="en-US" dirty="0"/>
              <a:t>Clocks produce electrical waveforms such as the one shown below.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8AA0-8C08-E84C-B76F-E7738D37E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953000"/>
            <a:ext cx="3822700" cy="952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(3 of 30)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State changes occur in sequential circuits only when the clock ticks. </a:t>
            </a:r>
          </a:p>
          <a:p>
            <a:r>
              <a:rPr lang="en-US" altLang="en-US" dirty="0"/>
              <a:t>Circuits can change state on the rising edge, falling edge, or when the clock pulse reaches its highest voltage.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B594-BFFF-D242-9109-73E40160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648200"/>
            <a:ext cx="4914900" cy="1485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(4 of 30)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590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Circuits that change state on the rising edge, or  falling edge of the clock pulse are called </a:t>
            </a:r>
            <a:r>
              <a:rPr lang="en-US" altLang="en-US" i="1" dirty="0"/>
              <a:t>edge-triggered</a:t>
            </a:r>
            <a:r>
              <a:rPr lang="en-US" altLang="en-US" dirty="0"/>
              <a:t>.</a:t>
            </a:r>
          </a:p>
          <a:p>
            <a:r>
              <a:rPr lang="en-US" altLang="en-US" i="1" dirty="0"/>
              <a:t>Level-triggered circuits </a:t>
            </a:r>
            <a:r>
              <a:rPr lang="en-US" altLang="en-US" dirty="0"/>
              <a:t>change state when the clock voltage reaches its highest or lowest level.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179BD-6743-484E-B2B8-0E64BE147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95800"/>
            <a:ext cx="4953000" cy="1485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(4 of 17)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Boolean function has:</a:t>
            </a:r>
          </a:p>
          <a:p>
            <a:pPr lvl="1"/>
            <a:r>
              <a:rPr lang="en-US" altLang="en-US" dirty="0"/>
              <a:t>at least one Boolean variable, </a:t>
            </a:r>
          </a:p>
          <a:p>
            <a:pPr lvl="1"/>
            <a:r>
              <a:rPr lang="en-US" altLang="en-US" dirty="0"/>
              <a:t>at least one Boolean operator, and </a:t>
            </a:r>
          </a:p>
          <a:p>
            <a:pPr lvl="1"/>
            <a:r>
              <a:rPr lang="en-US" altLang="en-US" dirty="0"/>
              <a:t>at least one input from the set {0,1}.  </a:t>
            </a:r>
          </a:p>
          <a:p>
            <a:r>
              <a:rPr lang="en-US" altLang="en-US" dirty="0"/>
              <a:t>It produces an output that is also a member of the set {0,1}.</a:t>
            </a:r>
          </a:p>
        </p:txBody>
      </p:sp>
      <p:sp>
        <p:nvSpPr>
          <p:cNvPr id="397316" name="Text Box 4"/>
          <p:cNvSpPr txBox="1">
            <a:spLocks noChangeArrowheads="1"/>
          </p:cNvSpPr>
          <p:nvPr/>
        </p:nvSpPr>
        <p:spPr bwMode="auto">
          <a:xfrm>
            <a:off x="990600" y="5181600"/>
            <a:ext cx="7162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en-US" sz="2200" b="0" baseline="0" dirty="0">
                <a:solidFill>
                  <a:srgbClr val="000000"/>
                </a:solidFill>
                <a:latin typeface="+mj-lt"/>
              </a:rPr>
              <a:t>Now you know why the binary numbering system is so handy in digital systems.</a:t>
            </a:r>
            <a:endParaRPr lang="en-US" altLang="en-US" b="0" baseline="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(5 of 30)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To retain their state values, sequential circuits rely on </a:t>
            </a:r>
            <a:r>
              <a:rPr lang="en-US" altLang="en-US" i="1" dirty="0"/>
              <a:t>feedback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Feedback in digital circuits occurs when an output is looped back to the input.</a:t>
            </a:r>
          </a:p>
          <a:p>
            <a:r>
              <a:rPr lang="en-US" altLang="en-US" dirty="0"/>
              <a:t>A simple example of this concept is shown below.</a:t>
            </a:r>
          </a:p>
          <a:p>
            <a:pPr lvl="1"/>
            <a:r>
              <a:rPr lang="en-US" altLang="en-US" dirty="0"/>
              <a:t>If Q is 0 it will always be 0, if it is 1, it will always be 1.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A5275-62D4-6E43-820A-D196D9F0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48200"/>
            <a:ext cx="4229100" cy="1244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(6 of 30)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can see how feedback works by examining the most basic sequential logic components, the SR flip-flop.</a:t>
            </a:r>
          </a:p>
          <a:p>
            <a:pPr lvl="1"/>
            <a:r>
              <a:rPr lang="en-US" altLang="en-US" dirty="0"/>
              <a:t>The “SR” stands for set/reset.</a:t>
            </a:r>
          </a:p>
          <a:p>
            <a:r>
              <a:rPr lang="en-US" altLang="en-US" dirty="0"/>
              <a:t>The internals of an SR flip-flop are shown below, along with its block diagram.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A07A0-13A9-A64A-9C89-D612032C4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105400"/>
            <a:ext cx="22987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89407-E6D7-9B49-AFB1-475297FA8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181600"/>
            <a:ext cx="2146300" cy="1066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(7 of 30)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behavior of an SR flip-flop is described by a characteristic table.</a:t>
            </a:r>
          </a:p>
          <a:p>
            <a:r>
              <a:rPr lang="en-US" altLang="en-US" dirty="0"/>
              <a:t>Q(t) means the value of the output at time t.  Q(t+1) is the value of Q after the next clock pulse.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A3603-2028-C041-B34C-D4574C88A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48200"/>
            <a:ext cx="22987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B936-8951-C240-B125-8BAE564F8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724400"/>
            <a:ext cx="2425700" cy="12163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(8 of 30)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8768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SR flip-flop actually has three inputs: S, R, and its current output, Q.</a:t>
            </a:r>
          </a:p>
          <a:p>
            <a:r>
              <a:rPr lang="en-US" altLang="en-US" dirty="0"/>
              <a:t>Thus, we can construct a truth table for this circuit, as shown at the right.</a:t>
            </a:r>
          </a:p>
          <a:p>
            <a:r>
              <a:rPr lang="en-US" altLang="en-US" dirty="0"/>
              <a:t>Notice the two undefined values. When both S and R are 1, the SR flip-flop is unstable.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BC713-CE18-284E-99D0-5C2CE9A4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57400"/>
            <a:ext cx="2922521" cy="3098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(9 of 30)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0292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If we can be sure that the inputs to an SR flip-flop will never both be 1, we will never have an unstable circuit. This may not always be the case.</a:t>
            </a:r>
          </a:p>
          <a:p>
            <a:r>
              <a:rPr lang="en-US" altLang="en-US" dirty="0"/>
              <a:t>The SR flip-flop can be modified to provide a stable state when both inputs are 1.</a:t>
            </a:r>
          </a:p>
          <a:p>
            <a:r>
              <a:rPr lang="en-US" altLang="en-US" dirty="0"/>
              <a:t>This modified flip-flop is called a JK flip-flop, shown at the right.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B9943-2996-2E45-B4BD-791476900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200400"/>
            <a:ext cx="2400300" cy="118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(10 of 30)</a:t>
            </a:r>
          </a:p>
        </p:txBody>
      </p:sp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038600" cy="4114800"/>
          </a:xfrm>
        </p:spPr>
        <p:txBody>
          <a:bodyPr/>
          <a:lstStyle/>
          <a:p>
            <a:r>
              <a:rPr lang="en-US" altLang="en-US" dirty="0"/>
              <a:t>At the right, we see how an SR flip-flop can be modified to create a JK flip-flop.</a:t>
            </a:r>
          </a:p>
          <a:p>
            <a:r>
              <a:rPr lang="en-US" altLang="en-US" dirty="0"/>
              <a:t>The characteristic table indicates that the flip-flop is stable for all inputs.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7CF2D-3193-0A42-8458-8AF3F5306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32623"/>
            <a:ext cx="3245339" cy="1601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5B87B-791A-FA48-99A8-795A2B9D6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567723" cy="167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2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(11 of 30)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1148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Another modification of the SR flip-flop is the D flip-flop, shown below with its characteristic table.</a:t>
            </a:r>
          </a:p>
          <a:p>
            <a:r>
              <a:rPr lang="en-US" altLang="en-US" dirty="0"/>
              <a:t>You will notice that the output of the flip-flop remains the same during subsequent clock pulses. The output changes only when the value of D changes.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308FE-2CAD-5D49-8306-C40843E5C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86000"/>
            <a:ext cx="26924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14DCD-E240-084D-946A-B00393444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2032000" cy="1473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(12 of 30)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D flip-flop is the fundamental circuit of computer memory. </a:t>
            </a:r>
          </a:p>
          <a:p>
            <a:pPr lvl="1"/>
            <a:r>
              <a:rPr lang="en-US" altLang="en-US" dirty="0"/>
              <a:t>D flip-flops are usually illustrated using the block diagram shown below.</a:t>
            </a:r>
          </a:p>
          <a:p>
            <a:r>
              <a:rPr lang="en-US" altLang="en-US" dirty="0"/>
              <a:t>The characteristic table for the D flip-flop is shown at the right.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CDA51-A797-2D48-AC95-BBF129E9E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29200"/>
            <a:ext cx="1828800" cy="1114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393D4-0BAF-AB4E-BF30-4C0DB7495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29199"/>
            <a:ext cx="1676400" cy="120784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(13 of 30)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The behavior of sequential circuits can be expressed using characteristic tables or finite state machines (FSMs).</a:t>
            </a:r>
          </a:p>
          <a:p>
            <a:pPr lvl="1"/>
            <a:r>
              <a:rPr lang="en-US" altLang="en-US" dirty="0"/>
              <a:t>FSMs consist of a set of nodes that hold the states of the machine and a set of arcs that connect the states.</a:t>
            </a:r>
          </a:p>
          <a:p>
            <a:r>
              <a:rPr lang="en-US" altLang="en-US" dirty="0"/>
              <a:t>Moore and Mealy machines are two types of FSMs that are equivalent.</a:t>
            </a:r>
          </a:p>
          <a:p>
            <a:pPr lvl="1"/>
            <a:r>
              <a:rPr lang="en-US" altLang="en-US" dirty="0"/>
              <a:t>They differ only in how they express the outputs of the machine.</a:t>
            </a:r>
          </a:p>
          <a:p>
            <a:r>
              <a:rPr lang="en-US" altLang="en-US" dirty="0"/>
              <a:t>Moore machines place outputs on each node, while Mealy machines present their outputs on the transitions.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07" name="Rectangle 1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3.7 Sequential Circuits </a:t>
            </a:r>
            <a:r>
              <a:rPr lang="en-US" altLang="en-US" sz="2400" dirty="0"/>
              <a:t>(14 of 30)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en-US" sz="2600" dirty="0">
                <a:latin typeface="Arial" charset="0"/>
              </a:rPr>
              <a:t>The behavior of a JK flop-flop is depicted below by a Moore machine (left) and a Mealy machine (right).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89A29-0493-EE4E-A922-9DA819FA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6400800" cy="23182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5" name="Rectangle 41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(5 of 17)</a:t>
            </a:r>
          </a:p>
        </p:txBody>
      </p:sp>
      <p:sp>
        <p:nvSpPr>
          <p:cNvPr id="403459" name="Rectangle 4099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5720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The truth table for the Boolean function: </a:t>
            </a:r>
          </a:p>
          <a:p>
            <a:pPr marL="457200" lvl="1" indent="0">
              <a:buNone/>
            </a:pPr>
            <a:r>
              <a:rPr lang="en-US" altLang="en-US" dirty="0"/>
              <a:t>   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is shown at the right.</a:t>
            </a:r>
          </a:p>
          <a:p>
            <a:r>
              <a:rPr lang="en-US" altLang="en-US" dirty="0"/>
              <a:t>To make evaluation of the Boolean function easier, the truth table contains extra (shaded) columns to hold evaluations of subparts of the function.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19400"/>
            <a:ext cx="3429000" cy="440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7C9B7-865C-BE4B-A124-2767313B9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81200"/>
            <a:ext cx="2451100" cy="25286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5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(15 of 30)</a:t>
            </a:r>
          </a:p>
        </p:txBody>
      </p:sp>
      <p:sp>
        <p:nvSpPr>
          <p:cNvPr id="54374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Although the behavior of Moore and Mealy machines is identical, their implementations differ.</a:t>
            </a:r>
          </a:p>
          <a:p>
            <a:r>
              <a:rPr lang="en-US" altLang="en-US" dirty="0"/>
              <a:t>This is our Moore machine.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30ED5-C802-7F4B-BDB3-D30011343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191000"/>
            <a:ext cx="4070350" cy="19107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(16 of 30)</a:t>
            </a:r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Although the behavior of Moore and Mealy machines is identical, their implementations differ.</a:t>
            </a:r>
          </a:p>
          <a:p>
            <a:r>
              <a:rPr lang="en-US" altLang="en-US" dirty="0"/>
              <a:t>This is our Mealy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463FF-8DB1-EA4D-AA5E-1718A487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267200"/>
            <a:ext cx="3308350" cy="16263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(17 of 30)</a:t>
            </a:r>
          </a:p>
        </p:txBody>
      </p:sp>
      <p:sp>
        <p:nvSpPr>
          <p:cNvPr id="5478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It is difficult to express the complexities of actual implementations using only Moore and Mealy machines.</a:t>
            </a:r>
          </a:p>
          <a:p>
            <a:pPr lvl="1"/>
            <a:r>
              <a:rPr lang="en-US" altLang="en-US" dirty="0"/>
              <a:t>For one thing, they do not address the intricacies of timing very well.</a:t>
            </a:r>
          </a:p>
          <a:p>
            <a:pPr lvl="1"/>
            <a:r>
              <a:rPr lang="en-US" altLang="en-US" dirty="0"/>
              <a:t>Secondly, it is often the case that an interaction of numerous signals is required to advance a machine from one state to the next.</a:t>
            </a:r>
          </a:p>
          <a:p>
            <a:r>
              <a:rPr lang="en-US" altLang="en-US" dirty="0"/>
              <a:t>For these reasons, Christopher Clare invented the algorithmic state machine (ASM).</a:t>
            </a:r>
          </a:p>
          <a:p>
            <a:r>
              <a:rPr lang="en-US" altLang="en-US" dirty="0"/>
              <a:t>The next slide illustrates the components of an ASM.  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7" name="Rectangle 103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(18 of 30)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E8F0E-AE5C-FF4D-8F73-320394F67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81200"/>
            <a:ext cx="4258490" cy="34353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9" name="Rectangle 10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(19 of 30)</a:t>
            </a:r>
          </a:p>
        </p:txBody>
      </p:sp>
      <p:sp>
        <p:nvSpPr>
          <p:cNvPr id="55603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is an ASM for a microwave oven.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1C420-9F53-274F-811A-D4B40D4C8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19400"/>
            <a:ext cx="4756150" cy="290341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(20 of 30)</a:t>
            </a:r>
          </a:p>
        </p:txBody>
      </p:sp>
      <p:sp>
        <p:nvSpPr>
          <p:cNvPr id="56013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Sequential circuits are used anytime that we have a “stateful” application.</a:t>
            </a:r>
          </a:p>
          <a:p>
            <a:pPr lvl="1"/>
            <a:r>
              <a:rPr lang="en-US" altLang="en-US" dirty="0"/>
              <a:t>A stateful application is one where the next state of the machine depends on the current state of the machine and the input.</a:t>
            </a:r>
          </a:p>
          <a:p>
            <a:r>
              <a:rPr lang="en-US" altLang="en-US" dirty="0"/>
              <a:t>A stateful application requires both combinational and sequential logic.</a:t>
            </a:r>
          </a:p>
          <a:p>
            <a:r>
              <a:rPr lang="en-US" altLang="en-US" dirty="0"/>
              <a:t>The following slides provide several examples of circuits that fall into this category.</a:t>
            </a:r>
          </a:p>
          <a:p>
            <a:r>
              <a:rPr lang="en-US" altLang="en-US" dirty="0"/>
              <a:t>Can you think of others?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(21 of 30)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962400" cy="3505200"/>
          </a:xfrm>
        </p:spPr>
        <p:txBody>
          <a:bodyPr>
            <a:normAutofit/>
          </a:bodyPr>
          <a:lstStyle/>
          <a:p>
            <a:r>
              <a:rPr lang="en-US" altLang="en-US" dirty="0"/>
              <a:t>This illustration shows a 4-bit register consisting of D flip-flops. You will usually see its block diagram (below) instead.</a:t>
            </a:r>
          </a:p>
        </p:txBody>
      </p:sp>
      <p:sp>
        <p:nvSpPr>
          <p:cNvPr id="503816" name="Text Box 8"/>
          <p:cNvSpPr txBox="1">
            <a:spLocks noChangeArrowheads="1"/>
          </p:cNvSpPr>
          <p:nvPr/>
        </p:nvSpPr>
        <p:spPr bwMode="auto">
          <a:xfrm>
            <a:off x="2971800" y="5486400"/>
            <a:ext cx="3733800" cy="707886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en-US" b="0" baseline="0" dirty="0">
                <a:solidFill>
                  <a:srgbClr val="000000"/>
                </a:solidFill>
                <a:latin typeface="+mj-lt"/>
              </a:rPr>
              <a:t>A larger memory configuration is shown on the next slide.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39525-F8E7-9B4D-A3A5-99D3C615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2626978" cy="1194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3872A-0B99-1B41-BF2D-3D33A00E5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971800"/>
            <a:ext cx="1752600" cy="23154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(22 of 30)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4D94A-7010-5B45-B736-9F3DBD71B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791200" cy="3981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6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(23 of 30)</a:t>
            </a:r>
          </a:p>
        </p:txBody>
      </p:sp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42672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A binary counter is another example of a sequential circuit.</a:t>
            </a:r>
          </a:p>
          <a:p>
            <a:r>
              <a:rPr lang="en-US" altLang="en-US" dirty="0"/>
              <a:t>The low-order bit is complemented at each clock pulse.</a:t>
            </a:r>
          </a:p>
          <a:p>
            <a:r>
              <a:rPr lang="en-US" altLang="en-US" dirty="0"/>
              <a:t>Whenever it changes from 0 to 1, the next bit is complemented, and so on through the other flip-flops.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9B2EC-81C3-0949-B229-C3797378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81200"/>
            <a:ext cx="3097161" cy="3429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3.7 Sequential Circuits (24 of 30)</a:t>
            </a:r>
          </a:p>
        </p:txBody>
      </p:sp>
      <p:sp>
        <p:nvSpPr>
          <p:cNvPr id="562180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Convolutional coding and decoding requires sequential circuits.</a:t>
            </a:r>
          </a:p>
          <a:p>
            <a:r>
              <a:rPr lang="en-US" altLang="en-US" dirty="0"/>
              <a:t>One important convolutional code is the (2,1) convolutional code that underlies the PRML code that is briefly described at the end of Chapter 2.</a:t>
            </a:r>
          </a:p>
          <a:p>
            <a:r>
              <a:rPr lang="en-US" altLang="en-US" dirty="0"/>
              <a:t>A (2, 1) convolutional code is so named because two symbols are output for every one symbol input.</a:t>
            </a:r>
          </a:p>
          <a:p>
            <a:r>
              <a:rPr lang="en-US" altLang="en-US" dirty="0"/>
              <a:t>A convolutional encoder for PRML with its characteristic table is shown on the next slide.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COA_Mstr.pot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Office\Templates\ECOA_Mstr.pot</Template>
  <TotalTime>7420</TotalTime>
  <Words>6053</Words>
  <Application>Microsoft Macintosh PowerPoint</Application>
  <PresentationFormat>On-screen Show (4:3)</PresentationFormat>
  <Paragraphs>583</Paragraphs>
  <Slides>111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Cambria Math</vt:lpstr>
      <vt:lpstr>Courier New</vt:lpstr>
      <vt:lpstr>Symbol</vt:lpstr>
      <vt:lpstr>Times New Roman</vt:lpstr>
      <vt:lpstr>ECOA_Mstr.pot</vt:lpstr>
      <vt:lpstr>Chapter 3</vt:lpstr>
      <vt:lpstr>Objectives</vt:lpstr>
      <vt:lpstr>3.1 Introduction (1 of 2)</vt:lpstr>
      <vt:lpstr>3.1 Introduction (2 of 2)</vt:lpstr>
      <vt:lpstr>3.2 Boolean Algebra (1 of 17)</vt:lpstr>
      <vt:lpstr>3.2 Boolean Algebra (2 of 17)</vt:lpstr>
      <vt:lpstr>3.2 Boolean Algebra (3 of 17)</vt:lpstr>
      <vt:lpstr>3.2 Boolean Algebra (4 of 17)</vt:lpstr>
      <vt:lpstr>3.2 Boolean Algebra (5 of 17)</vt:lpstr>
      <vt:lpstr>3.2 Boolean Algebra (6 of 17)</vt:lpstr>
      <vt:lpstr>3.2 Boolean Algebra (7 of 17)</vt:lpstr>
      <vt:lpstr>3.2 Boolean Algebra (8 of 17)</vt:lpstr>
      <vt:lpstr>3.2 Boolean Algebra (9 of 17)</vt:lpstr>
      <vt:lpstr>3.2 Boolean Algebra (10 of 17)</vt:lpstr>
      <vt:lpstr>3.2 Boolean Algebra (11 of 17)</vt:lpstr>
      <vt:lpstr>3.2 Boolean Algebra (12 of 17)</vt:lpstr>
      <vt:lpstr>3.2 Boolean Algebra (13 of 17)</vt:lpstr>
      <vt:lpstr>3.2 Boolean Algebra (14 of 17) </vt:lpstr>
      <vt:lpstr>3.2 Boolean Algebra (15 of 17)</vt:lpstr>
      <vt:lpstr>3.2 Boolean Algebra (16 of 17)</vt:lpstr>
      <vt:lpstr>3.2 Boolean Algebra (17 of 17)</vt:lpstr>
      <vt:lpstr>3.3 Logic Gates (1 of 6)</vt:lpstr>
      <vt:lpstr>3.3 Logic Gates (2 of 6)</vt:lpstr>
      <vt:lpstr>3.3 Logic Gates (3 of 6)</vt:lpstr>
      <vt:lpstr>3.3 Logic Gates (4 of 6)</vt:lpstr>
      <vt:lpstr>3.3 Logic Gates (5 of 6)</vt:lpstr>
      <vt:lpstr>3.3 Logic Gates (6 of 6)</vt:lpstr>
      <vt:lpstr>3.4 Karnaugh Maps</vt:lpstr>
      <vt:lpstr>3.4.1 Introduction</vt:lpstr>
      <vt:lpstr>3.4.2 Description of Kmaps and Terminology (1 of 5) </vt:lpstr>
      <vt:lpstr>3.4.2 Description of Kmaps and Terminology (2 of 5) </vt:lpstr>
      <vt:lpstr>3.4.2 Description of Kmaps and Terminology (3 of 5) </vt:lpstr>
      <vt:lpstr>3.4.2 Description of Kmaps and Terminology (4 of 5) </vt:lpstr>
      <vt:lpstr>3.4.2 Description of Kmaps and Terminology (5 of 5) </vt:lpstr>
      <vt:lpstr>3.4.3 Kmap Simplification for Two Variables (1 of 3) </vt:lpstr>
      <vt:lpstr>3.4.3 Kmap Simplification for Two Variables (2 of 3) </vt:lpstr>
      <vt:lpstr>3.4.3 Kmap Simplification for Two Variables (3 of 3) </vt:lpstr>
      <vt:lpstr>3.4.4 Kmap Simplification for Three Variables (1 of 7) </vt:lpstr>
      <vt:lpstr>3.4.4 Kmap Simplification for Three Variables (2 of 7) </vt:lpstr>
      <vt:lpstr>3.4.4 Kmap Simplification for Three Variables (3 of 7) </vt:lpstr>
      <vt:lpstr>3.4.4 Kmap Simplification for Three Variables (4 of 7) </vt:lpstr>
      <vt:lpstr>3.4.4 Kmap Simplification for Three Variables (5 of 7) </vt:lpstr>
      <vt:lpstr>3.4.4 Kmap Simplification for Three Variables (6 of 7) </vt:lpstr>
      <vt:lpstr>3.4.4 Kmap Simplification for Three Variables (7 of 7) </vt:lpstr>
      <vt:lpstr>3.4.5 Kmap Simplification for Four Variables (1 of 4)</vt:lpstr>
      <vt:lpstr>3.4.5 Kmap Simplification for Four Variables (2 of 4) </vt:lpstr>
      <vt:lpstr>3.4.5 Kmap Simplification for Four Variables (3 of 4) </vt:lpstr>
      <vt:lpstr>3.4.5 Kmap Simplification for Four Variables (4 of 4) </vt:lpstr>
      <vt:lpstr>3.4.6 Don’t Care Conditions (1 of 5) </vt:lpstr>
      <vt:lpstr>3.4.6 Don’t Care Conditions (2 of 5) </vt:lpstr>
      <vt:lpstr>3.4.6 Don’t Care Conditions (3 of 5) </vt:lpstr>
      <vt:lpstr>3.4.6 Don’t Care Conditions (4 of 5) </vt:lpstr>
      <vt:lpstr>3.4.6 Don’t Care Conditions (5 of 5) </vt:lpstr>
      <vt:lpstr>3.4.7 Summary (1 of 2) </vt:lpstr>
      <vt:lpstr>3.4.7 Summary (2 of 2)</vt:lpstr>
      <vt:lpstr>3.5 Digital Components (1 of 8)</vt:lpstr>
      <vt:lpstr>3.5 Digital Components (2 of 8)</vt:lpstr>
      <vt:lpstr>3.5 Digital Components (3 of 8)</vt:lpstr>
      <vt:lpstr>3.5 Digital Components (4 of 8)</vt:lpstr>
      <vt:lpstr>3.5 Digital Components (5 of 8)</vt:lpstr>
      <vt:lpstr>3.5 Digital Components (6 of 8)</vt:lpstr>
      <vt:lpstr>3.5 Digital Components (7 of 8)</vt:lpstr>
      <vt:lpstr>3.5 Digital Components (8 of 8)</vt:lpstr>
      <vt:lpstr>3.6 Combinational Circuits (1 of 12)</vt:lpstr>
      <vt:lpstr>3.6 Combinational Circuits (2 of 12)</vt:lpstr>
      <vt:lpstr>3.6 Combinational Circuits (3 of 12)</vt:lpstr>
      <vt:lpstr>3.6 Combinational Circuits (4 of 12)</vt:lpstr>
      <vt:lpstr>3.6 Combinational Circuits (5 of 12)</vt:lpstr>
      <vt:lpstr>3.6 Combinational Circuits (6 of 12)</vt:lpstr>
      <vt:lpstr>3.6 Combinational Circuits (7 of 12)</vt:lpstr>
      <vt:lpstr>3.6 Combinational Circuits (8 of 12)</vt:lpstr>
      <vt:lpstr>3.6 Combinational Circuits (9 of 12)</vt:lpstr>
      <vt:lpstr>3.6 Combinational Circuits (10 of 12)</vt:lpstr>
      <vt:lpstr>3.6 Combinational Circuits (11 of 12)</vt:lpstr>
      <vt:lpstr>3.6 Combinational Circuits (12 of 12)</vt:lpstr>
      <vt:lpstr>3.7 Sequential Circuits (1 of 30)</vt:lpstr>
      <vt:lpstr>3.7 Sequential Circuits (2 of 30)</vt:lpstr>
      <vt:lpstr>3.7 Sequential Circuits (3 of 30)</vt:lpstr>
      <vt:lpstr>3.7 Sequential Circuits (4 of 30)</vt:lpstr>
      <vt:lpstr>3.7 Sequential Circuits (5 of 30)</vt:lpstr>
      <vt:lpstr>3.7 Sequential Circuits (6 of 30)</vt:lpstr>
      <vt:lpstr>3.7 Sequential Circuits (7 of 30)</vt:lpstr>
      <vt:lpstr>3.7 Sequential Circuits (8 of 30)</vt:lpstr>
      <vt:lpstr>3.7 Sequential Circuits (9 of 30)</vt:lpstr>
      <vt:lpstr>3.7 Sequential Circuits (10 of 30)</vt:lpstr>
      <vt:lpstr>3.7 Sequential Circuits (11 of 30)</vt:lpstr>
      <vt:lpstr>3.7 Sequential Circuits (12 of 30)</vt:lpstr>
      <vt:lpstr>3.7 Sequential Circuits (13 of 30)</vt:lpstr>
      <vt:lpstr>3.7 Sequential Circuits (14 of 30)</vt:lpstr>
      <vt:lpstr>3.7 Sequential Circuits (15 of 30)</vt:lpstr>
      <vt:lpstr>3.7 Sequential Circuits (16 of 30)</vt:lpstr>
      <vt:lpstr>3.7 Sequential Circuits (17 of 30)</vt:lpstr>
      <vt:lpstr>3.7 Sequential Circuits (18 of 30)</vt:lpstr>
      <vt:lpstr>3.7 Sequential Circuits (19 of 30)</vt:lpstr>
      <vt:lpstr>3.7 Sequential Circuits (20 of 30)</vt:lpstr>
      <vt:lpstr>3.7 Sequential Circuits (21 of 30)</vt:lpstr>
      <vt:lpstr>3.7 Sequential Circuits (22 of 30)</vt:lpstr>
      <vt:lpstr>3.7 Sequential Circuits (23 of 30)</vt:lpstr>
      <vt:lpstr>3.7 Sequential Circuits (24 of 30)</vt:lpstr>
      <vt:lpstr>3.7 Sequential Circuits (25 of 30)</vt:lpstr>
      <vt:lpstr>3.7 Sequential Circuits (26 of 30)</vt:lpstr>
      <vt:lpstr>3.7 Sequential Circuits (27 of 30)</vt:lpstr>
      <vt:lpstr>3.7 Sequential Circuits (28 of 30)</vt:lpstr>
      <vt:lpstr>3.7 Sequential Circuits (29 of 30)</vt:lpstr>
      <vt:lpstr>3.7 Sequential Circuits (30 of 30)</vt:lpstr>
      <vt:lpstr>3.8 Designing Circuits (1 of 3)</vt:lpstr>
      <vt:lpstr>3.8 Designing Circuits (2 of 3)</vt:lpstr>
      <vt:lpstr>3.8 Designing Circuits (3 of 3)</vt:lpstr>
      <vt:lpstr>Conclusion (1 of 3)</vt:lpstr>
      <vt:lpstr>Conclusion (2 of 3)</vt:lpstr>
      <vt:lpstr>Conclusion (3 of 3)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Null &amp; Lobur</dc:creator>
  <cp:lastModifiedBy>Jessica deMartin</cp:lastModifiedBy>
  <cp:revision>342</cp:revision>
  <dcterms:created xsi:type="dcterms:W3CDTF">2002-11-19T23:57:00Z</dcterms:created>
  <dcterms:modified xsi:type="dcterms:W3CDTF">2018-03-16T19:16:11Z</dcterms:modified>
</cp:coreProperties>
</file>